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72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50" charset="0"/>
      <p:regular r:id="rId43"/>
      <p:bold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A6"/>
    <a:srgbClr val="F8F8F8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88" d="100"/>
          <a:sy n="88" d="100"/>
        </p:scale>
        <p:origin x="61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417FC-F8A1-4F37-96E9-5F6DBDA3025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B07334-F3F3-4108-A7B8-A32759F17B5F}">
      <dgm:prSet phldrT="[Text]"/>
      <dgm:spPr/>
      <dgm:t>
        <a:bodyPr/>
        <a:lstStyle/>
        <a:p>
          <a:r>
            <a:rPr lang="en-US" dirty="0"/>
            <a:t>Design and Implementation</a:t>
          </a:r>
        </a:p>
      </dgm:t>
    </dgm:pt>
    <dgm:pt modelId="{E86C61FB-518D-41F8-83B7-63F53E44AB00}" type="parTrans" cxnId="{D2518DEA-F5EB-4FA7-A57C-E586F0A8BE89}">
      <dgm:prSet/>
      <dgm:spPr/>
      <dgm:t>
        <a:bodyPr/>
        <a:lstStyle/>
        <a:p>
          <a:endParaRPr lang="en-US"/>
        </a:p>
      </dgm:t>
    </dgm:pt>
    <dgm:pt modelId="{E040B10B-8408-422D-804C-27EEC96C3CFB}" type="sibTrans" cxnId="{D2518DEA-F5EB-4FA7-A57C-E586F0A8BE89}">
      <dgm:prSet/>
      <dgm:spPr/>
      <dgm:t>
        <a:bodyPr/>
        <a:lstStyle/>
        <a:p>
          <a:endParaRPr lang="en-US"/>
        </a:p>
      </dgm:t>
    </dgm:pt>
    <dgm:pt modelId="{3DA4492C-82BF-43A1-BCCF-D1BCB7F840A4}">
      <dgm:prSet phldrT="[Text]"/>
      <dgm:spPr/>
      <dgm:t>
        <a:bodyPr/>
        <a:lstStyle/>
        <a:p>
          <a:r>
            <a:rPr lang="en-US" dirty="0"/>
            <a:t>External config Store</a:t>
          </a:r>
        </a:p>
      </dgm:t>
    </dgm:pt>
    <dgm:pt modelId="{3C98F026-73AA-431C-BFBF-3D7637C3A946}" type="parTrans" cxnId="{AC663314-778B-4823-A8B4-8CBAEC14D75F}">
      <dgm:prSet/>
      <dgm:spPr/>
      <dgm:t>
        <a:bodyPr/>
        <a:lstStyle/>
        <a:p>
          <a:endParaRPr lang="en-US"/>
        </a:p>
      </dgm:t>
    </dgm:pt>
    <dgm:pt modelId="{9FCC3E5A-5B6A-423E-8775-7C993D12160D}" type="sibTrans" cxnId="{AC663314-778B-4823-A8B4-8CBAEC14D75F}">
      <dgm:prSet/>
      <dgm:spPr/>
      <dgm:t>
        <a:bodyPr/>
        <a:lstStyle/>
        <a:p>
          <a:endParaRPr lang="en-US"/>
        </a:p>
      </dgm:t>
    </dgm:pt>
    <dgm:pt modelId="{A735CE4A-1020-4534-A7F8-C68578754302}">
      <dgm:prSet phldrT="[Text]"/>
      <dgm:spPr/>
      <dgm:t>
        <a:bodyPr/>
        <a:lstStyle/>
        <a:p>
          <a:r>
            <a:rPr lang="en-US" dirty="0"/>
            <a:t>Federated Identity</a:t>
          </a:r>
        </a:p>
      </dgm:t>
    </dgm:pt>
    <dgm:pt modelId="{7B80D0F3-ED09-41AF-9CEC-AB8906C1C4D4}" type="parTrans" cxnId="{AFD24269-AF1A-4BB3-921D-2F0B5E5C0FCD}">
      <dgm:prSet/>
      <dgm:spPr/>
      <dgm:t>
        <a:bodyPr/>
        <a:lstStyle/>
        <a:p>
          <a:endParaRPr lang="en-US"/>
        </a:p>
      </dgm:t>
    </dgm:pt>
    <dgm:pt modelId="{23DBD078-1626-4CDE-BF5A-822077423B4A}" type="sibTrans" cxnId="{AFD24269-AF1A-4BB3-921D-2F0B5E5C0FCD}">
      <dgm:prSet/>
      <dgm:spPr/>
      <dgm:t>
        <a:bodyPr/>
        <a:lstStyle/>
        <a:p>
          <a:endParaRPr lang="en-US"/>
        </a:p>
      </dgm:t>
    </dgm:pt>
    <dgm:pt modelId="{F8AF7324-DB14-4496-BBF7-A7EBA4A10474}">
      <dgm:prSet phldrT="[Text]"/>
      <dgm:spPr/>
      <dgm:t>
        <a:bodyPr/>
        <a:lstStyle/>
        <a:p>
          <a:r>
            <a:rPr lang="en-US" dirty="0"/>
            <a:t>Data Management and Performance</a:t>
          </a:r>
        </a:p>
      </dgm:t>
    </dgm:pt>
    <dgm:pt modelId="{CD9674AE-8B37-4F7F-9703-4D77D751DF7A}" type="parTrans" cxnId="{55E43D9E-DAF5-4877-B8E8-B71F3133E490}">
      <dgm:prSet/>
      <dgm:spPr/>
      <dgm:t>
        <a:bodyPr/>
        <a:lstStyle/>
        <a:p>
          <a:endParaRPr lang="en-US"/>
        </a:p>
      </dgm:t>
    </dgm:pt>
    <dgm:pt modelId="{A78920B0-464B-4FD9-9F75-04FE15D27635}" type="sibTrans" cxnId="{55E43D9E-DAF5-4877-B8E8-B71F3133E490}">
      <dgm:prSet/>
      <dgm:spPr/>
      <dgm:t>
        <a:bodyPr/>
        <a:lstStyle/>
        <a:p>
          <a:endParaRPr lang="en-US"/>
        </a:p>
      </dgm:t>
    </dgm:pt>
    <dgm:pt modelId="{4712657A-72D0-4538-AA0B-DDB74BFEA6A7}">
      <dgm:prSet phldrT="[Text]"/>
      <dgm:spPr/>
      <dgm:t>
        <a:bodyPr/>
        <a:lstStyle/>
        <a:p>
          <a:r>
            <a:rPr lang="en-US" dirty="0"/>
            <a:t>Automatic Scaling</a:t>
          </a:r>
        </a:p>
      </dgm:t>
    </dgm:pt>
    <dgm:pt modelId="{283BBC64-3FE5-4DD0-8A65-E0D5D8EB3463}" type="parTrans" cxnId="{4386C136-6751-4320-84ED-51BBB6C1A627}">
      <dgm:prSet/>
      <dgm:spPr/>
      <dgm:t>
        <a:bodyPr/>
        <a:lstStyle/>
        <a:p>
          <a:endParaRPr lang="en-US"/>
        </a:p>
      </dgm:t>
    </dgm:pt>
    <dgm:pt modelId="{6F89B18C-FD3F-44D3-936A-07411F0B8C3F}" type="sibTrans" cxnId="{4386C136-6751-4320-84ED-51BBB6C1A627}">
      <dgm:prSet/>
      <dgm:spPr/>
      <dgm:t>
        <a:bodyPr/>
        <a:lstStyle/>
        <a:p>
          <a:endParaRPr lang="en-US"/>
        </a:p>
      </dgm:t>
    </dgm:pt>
    <dgm:pt modelId="{DCA0B15F-1021-4B4F-8AA7-84E0F3F6647C}">
      <dgm:prSet phldrT="[Text]"/>
      <dgm:spPr/>
      <dgm:t>
        <a:bodyPr/>
        <a:lstStyle/>
        <a:p>
          <a:r>
            <a:rPr lang="en-US" dirty="0"/>
            <a:t>Cache aside</a:t>
          </a:r>
        </a:p>
      </dgm:t>
    </dgm:pt>
    <dgm:pt modelId="{7A542325-18EE-4702-83D2-22399D333C8B}" type="parTrans" cxnId="{68D5AA2A-6B2A-4B57-BAB7-98424C456DDC}">
      <dgm:prSet/>
      <dgm:spPr/>
      <dgm:t>
        <a:bodyPr/>
        <a:lstStyle/>
        <a:p>
          <a:endParaRPr lang="en-US"/>
        </a:p>
      </dgm:t>
    </dgm:pt>
    <dgm:pt modelId="{495FDC1C-0E1A-43CA-B9DE-AA4318B9E500}" type="sibTrans" cxnId="{68D5AA2A-6B2A-4B57-BAB7-98424C456DDC}">
      <dgm:prSet/>
      <dgm:spPr/>
      <dgm:t>
        <a:bodyPr/>
        <a:lstStyle/>
        <a:p>
          <a:endParaRPr lang="en-US"/>
        </a:p>
      </dgm:t>
    </dgm:pt>
    <dgm:pt modelId="{19FDD776-399B-4266-8BFD-C0C82B77BAE7}">
      <dgm:prSet phldrT="[Text]"/>
      <dgm:spPr/>
      <dgm:t>
        <a:bodyPr/>
        <a:lstStyle/>
        <a:p>
          <a:r>
            <a:rPr lang="en-US" dirty="0"/>
            <a:t>Availability and Resilience</a:t>
          </a:r>
        </a:p>
      </dgm:t>
    </dgm:pt>
    <dgm:pt modelId="{28742A30-3DC4-4EF0-A9E0-36B97C69C0E3}" type="parTrans" cxnId="{843A6BC3-402A-48DF-8A86-8EB37D96FEB3}">
      <dgm:prSet/>
      <dgm:spPr/>
      <dgm:t>
        <a:bodyPr/>
        <a:lstStyle/>
        <a:p>
          <a:endParaRPr lang="en-US"/>
        </a:p>
      </dgm:t>
    </dgm:pt>
    <dgm:pt modelId="{8F4C718F-217A-4F5B-B392-16CC6EEA32C9}" type="sibTrans" cxnId="{843A6BC3-402A-48DF-8A86-8EB37D96FEB3}">
      <dgm:prSet/>
      <dgm:spPr/>
      <dgm:t>
        <a:bodyPr/>
        <a:lstStyle/>
        <a:p>
          <a:endParaRPr lang="en-US"/>
        </a:p>
      </dgm:t>
    </dgm:pt>
    <dgm:pt modelId="{727784A6-29B9-4212-8B35-530048744C33}">
      <dgm:prSet phldrT="[Text]"/>
      <dgm:spPr/>
      <dgm:t>
        <a:bodyPr/>
        <a:lstStyle/>
        <a:p>
          <a:r>
            <a:rPr lang="en-US" dirty="0"/>
            <a:t>Circuit Breaker</a:t>
          </a:r>
        </a:p>
      </dgm:t>
    </dgm:pt>
    <dgm:pt modelId="{CA8EB368-1859-42F4-BDF3-11DF95971686}" type="parTrans" cxnId="{6F302BC8-D9A6-487C-A49F-083139124B55}">
      <dgm:prSet/>
      <dgm:spPr/>
      <dgm:t>
        <a:bodyPr/>
        <a:lstStyle/>
        <a:p>
          <a:endParaRPr lang="en-US"/>
        </a:p>
      </dgm:t>
    </dgm:pt>
    <dgm:pt modelId="{77EE4E84-36B2-4400-B570-A7B52E128161}" type="sibTrans" cxnId="{6F302BC8-D9A6-487C-A49F-083139124B55}">
      <dgm:prSet/>
      <dgm:spPr/>
      <dgm:t>
        <a:bodyPr/>
        <a:lstStyle/>
        <a:p>
          <a:endParaRPr lang="en-US"/>
        </a:p>
      </dgm:t>
    </dgm:pt>
    <dgm:pt modelId="{0D59FBB1-5521-4E3E-A0F5-22E03B521471}">
      <dgm:prSet phldrT="[Text]"/>
      <dgm:spPr/>
      <dgm:t>
        <a:bodyPr/>
        <a:lstStyle/>
        <a:p>
          <a:r>
            <a:rPr lang="en-US" dirty="0"/>
            <a:t>Gatekeeper</a:t>
          </a:r>
        </a:p>
      </dgm:t>
    </dgm:pt>
    <dgm:pt modelId="{70A193FA-BDD1-4330-ACF0-82CE713EA313}" type="parTrans" cxnId="{C281D4A7-704C-4915-AA2C-A5F2D7A01A01}">
      <dgm:prSet/>
      <dgm:spPr/>
      <dgm:t>
        <a:bodyPr/>
        <a:lstStyle/>
        <a:p>
          <a:endParaRPr lang="en-US"/>
        </a:p>
      </dgm:t>
    </dgm:pt>
    <dgm:pt modelId="{A65707C7-E7D4-441B-A777-66A35D36859E}" type="sibTrans" cxnId="{C281D4A7-704C-4915-AA2C-A5F2D7A01A01}">
      <dgm:prSet/>
      <dgm:spPr/>
      <dgm:t>
        <a:bodyPr/>
        <a:lstStyle/>
        <a:p>
          <a:endParaRPr lang="en-US"/>
        </a:p>
      </dgm:t>
    </dgm:pt>
    <dgm:pt modelId="{DAE46668-1E43-42F4-BE0C-00C5C4148B52}">
      <dgm:prSet phldrT="[Text]"/>
      <dgm:spPr/>
      <dgm:t>
        <a:bodyPr/>
        <a:lstStyle/>
        <a:p>
          <a:r>
            <a:rPr lang="en-US" dirty="0"/>
            <a:t>Runtime Reconfiguration</a:t>
          </a:r>
        </a:p>
      </dgm:t>
    </dgm:pt>
    <dgm:pt modelId="{91101FFD-D977-4D16-ADC5-C152E484817E}" type="parTrans" cxnId="{42633735-5D9C-482A-8761-DF2B7F9B3863}">
      <dgm:prSet/>
      <dgm:spPr/>
      <dgm:t>
        <a:bodyPr/>
        <a:lstStyle/>
        <a:p>
          <a:endParaRPr lang="en-US"/>
        </a:p>
      </dgm:t>
    </dgm:pt>
    <dgm:pt modelId="{5DCA6E5B-5F38-4E5B-B8D8-BBC36F941231}" type="sibTrans" cxnId="{42633735-5D9C-482A-8761-DF2B7F9B3863}">
      <dgm:prSet/>
      <dgm:spPr/>
      <dgm:t>
        <a:bodyPr/>
        <a:lstStyle/>
        <a:p>
          <a:endParaRPr lang="en-US"/>
        </a:p>
      </dgm:t>
    </dgm:pt>
    <dgm:pt modelId="{02A952C3-DD83-436D-8332-4455F3E16A6E}">
      <dgm:prSet phldrT="[Text]"/>
      <dgm:spPr/>
      <dgm:t>
        <a:bodyPr/>
        <a:lstStyle/>
        <a:p>
          <a:r>
            <a:rPr lang="en-US" dirty="0"/>
            <a:t>Valet Key</a:t>
          </a:r>
        </a:p>
      </dgm:t>
    </dgm:pt>
    <dgm:pt modelId="{82E92F55-12FE-4C82-B88E-F8F59707D176}" type="parTrans" cxnId="{F2E61FFA-A39A-4B6A-A696-F254305D05FC}">
      <dgm:prSet/>
      <dgm:spPr/>
      <dgm:t>
        <a:bodyPr/>
        <a:lstStyle/>
        <a:p>
          <a:endParaRPr lang="en-US"/>
        </a:p>
      </dgm:t>
    </dgm:pt>
    <dgm:pt modelId="{D2941C9E-7D79-4FCA-8313-E71FC74A1D6A}" type="sibTrans" cxnId="{F2E61FFA-A39A-4B6A-A696-F254305D05FC}">
      <dgm:prSet/>
      <dgm:spPr/>
      <dgm:t>
        <a:bodyPr/>
        <a:lstStyle/>
        <a:p>
          <a:endParaRPr lang="en-US"/>
        </a:p>
      </dgm:t>
    </dgm:pt>
    <dgm:pt modelId="{5F7C15B1-9D0A-49E3-89EA-9C9199ECCE9E}">
      <dgm:prSet phldrT="[Text]"/>
      <dgm:spPr/>
      <dgm:t>
        <a:bodyPr/>
        <a:lstStyle/>
        <a:p>
          <a:r>
            <a:rPr lang="en-US" dirty="0"/>
            <a:t>QCRS</a:t>
          </a:r>
        </a:p>
      </dgm:t>
    </dgm:pt>
    <dgm:pt modelId="{4DE8235E-4E84-4901-85C0-00FD62288F5C}" type="parTrans" cxnId="{D79CF71D-F068-43CB-9497-43CA0DCB71F7}">
      <dgm:prSet/>
      <dgm:spPr/>
      <dgm:t>
        <a:bodyPr/>
        <a:lstStyle/>
        <a:p>
          <a:endParaRPr lang="en-US"/>
        </a:p>
      </dgm:t>
    </dgm:pt>
    <dgm:pt modelId="{216D6FF0-1B23-4005-B3BD-D695C455A343}" type="sibTrans" cxnId="{D79CF71D-F068-43CB-9497-43CA0DCB71F7}">
      <dgm:prSet/>
      <dgm:spPr/>
      <dgm:t>
        <a:bodyPr/>
        <a:lstStyle/>
        <a:p>
          <a:endParaRPr lang="en-US"/>
        </a:p>
      </dgm:t>
    </dgm:pt>
    <dgm:pt modelId="{F90CCE33-276D-4D05-845B-9EA1EF52C498}">
      <dgm:prSet phldrT="[Text]"/>
      <dgm:spPr/>
      <dgm:t>
        <a:bodyPr/>
        <a:lstStyle/>
        <a:p>
          <a:r>
            <a:rPr lang="en-US" dirty="0"/>
            <a:t>Event Sourcing</a:t>
          </a:r>
        </a:p>
      </dgm:t>
    </dgm:pt>
    <dgm:pt modelId="{863CCED9-F685-462A-9737-DE251C8036F0}" type="parTrans" cxnId="{F78402A6-8F57-4D43-A6C3-5A8BD57C2DEE}">
      <dgm:prSet/>
      <dgm:spPr/>
      <dgm:t>
        <a:bodyPr/>
        <a:lstStyle/>
        <a:p>
          <a:endParaRPr lang="en-US"/>
        </a:p>
      </dgm:t>
    </dgm:pt>
    <dgm:pt modelId="{B0E12680-A77F-44C8-AD57-5842DCA25877}" type="sibTrans" cxnId="{F78402A6-8F57-4D43-A6C3-5A8BD57C2DEE}">
      <dgm:prSet/>
      <dgm:spPr/>
      <dgm:t>
        <a:bodyPr/>
        <a:lstStyle/>
        <a:p>
          <a:endParaRPr lang="en-US"/>
        </a:p>
      </dgm:t>
    </dgm:pt>
    <dgm:pt modelId="{B4838ED6-F3E5-4C7C-AE9B-B6CACC5FA95C}">
      <dgm:prSet phldrT="[Text]"/>
      <dgm:spPr/>
      <dgm:t>
        <a:bodyPr/>
        <a:lstStyle/>
        <a:p>
          <a:r>
            <a:rPr lang="en-US" dirty="0" err="1"/>
            <a:t>Sharding</a:t>
          </a:r>
          <a:endParaRPr lang="en-US" dirty="0"/>
        </a:p>
      </dgm:t>
    </dgm:pt>
    <dgm:pt modelId="{4ED534AF-3BE3-4B94-9E9C-E0DF2778CAC5}" type="parTrans" cxnId="{14F5CA2A-80DC-4DC8-B606-889B21FE5217}">
      <dgm:prSet/>
      <dgm:spPr/>
      <dgm:t>
        <a:bodyPr/>
        <a:lstStyle/>
        <a:p>
          <a:endParaRPr lang="en-US"/>
        </a:p>
      </dgm:t>
    </dgm:pt>
    <dgm:pt modelId="{AED5644A-E6A7-4D22-826E-B2293CD86E19}" type="sibTrans" cxnId="{14F5CA2A-80DC-4DC8-B606-889B21FE5217}">
      <dgm:prSet/>
      <dgm:spPr/>
      <dgm:t>
        <a:bodyPr/>
        <a:lstStyle/>
        <a:p>
          <a:endParaRPr lang="en-US"/>
        </a:p>
      </dgm:t>
    </dgm:pt>
    <dgm:pt modelId="{6B51D224-9DE8-4903-BA60-B60A9869F084}">
      <dgm:prSet phldrT="[Text]"/>
      <dgm:spPr/>
      <dgm:t>
        <a:bodyPr/>
        <a:lstStyle/>
        <a:p>
          <a:r>
            <a:rPr lang="en-US" dirty="0"/>
            <a:t>Static Content </a:t>
          </a:r>
          <a:r>
            <a:rPr lang="en-US" dirty="0" err="1"/>
            <a:t>HOsting</a:t>
          </a:r>
          <a:endParaRPr lang="en-US" dirty="0"/>
        </a:p>
      </dgm:t>
    </dgm:pt>
    <dgm:pt modelId="{AF727FF1-90A5-4252-A3AC-CD3A8426E5BF}" type="parTrans" cxnId="{B0D873BB-5D98-40DD-9362-812C65AC2A53}">
      <dgm:prSet/>
      <dgm:spPr/>
      <dgm:t>
        <a:bodyPr/>
        <a:lstStyle/>
        <a:p>
          <a:endParaRPr lang="en-US"/>
        </a:p>
      </dgm:t>
    </dgm:pt>
    <dgm:pt modelId="{C2E3B9CE-FA95-4245-85D7-6EB570B3B839}" type="sibTrans" cxnId="{B0D873BB-5D98-40DD-9362-812C65AC2A53}">
      <dgm:prSet/>
      <dgm:spPr/>
      <dgm:t>
        <a:bodyPr/>
        <a:lstStyle/>
        <a:p>
          <a:endParaRPr lang="en-US"/>
        </a:p>
      </dgm:t>
    </dgm:pt>
    <dgm:pt modelId="{25C863ED-2CEC-4B9F-8778-755945C312BE}">
      <dgm:prSet phldrT="[Text]"/>
      <dgm:spPr/>
      <dgm:t>
        <a:bodyPr/>
        <a:lstStyle/>
        <a:p>
          <a:r>
            <a:rPr lang="en-US" dirty="0"/>
            <a:t>Compensating Transaction</a:t>
          </a:r>
        </a:p>
      </dgm:t>
    </dgm:pt>
    <dgm:pt modelId="{4EEB2526-73CB-4A5A-945A-C4EC19C339B1}" type="parTrans" cxnId="{77D7CE9B-4391-424A-9CCB-3CFA6635B50D}">
      <dgm:prSet/>
      <dgm:spPr/>
      <dgm:t>
        <a:bodyPr/>
        <a:lstStyle/>
        <a:p>
          <a:endParaRPr lang="en-US"/>
        </a:p>
      </dgm:t>
    </dgm:pt>
    <dgm:pt modelId="{C16F38AA-45CE-4CD3-A49A-6EB1EEFC3097}" type="sibTrans" cxnId="{77D7CE9B-4391-424A-9CCB-3CFA6635B50D}">
      <dgm:prSet/>
      <dgm:spPr/>
      <dgm:t>
        <a:bodyPr/>
        <a:lstStyle/>
        <a:p>
          <a:endParaRPr lang="en-US"/>
        </a:p>
      </dgm:t>
    </dgm:pt>
    <dgm:pt modelId="{7CB2823F-EAA6-4A71-BACF-82201B4FE852}">
      <dgm:prSet phldrT="[Text]"/>
      <dgm:spPr/>
      <dgm:t>
        <a:bodyPr/>
        <a:lstStyle/>
        <a:p>
          <a:r>
            <a:rPr lang="en-US" dirty="0"/>
            <a:t>Health Endpoint Monitoring</a:t>
          </a:r>
        </a:p>
      </dgm:t>
    </dgm:pt>
    <dgm:pt modelId="{FD2EF1D2-F573-4D5C-9D52-87E8344F698C}" type="parTrans" cxnId="{E3451BEB-AAEB-475E-8AC6-960C7E744519}">
      <dgm:prSet/>
      <dgm:spPr/>
      <dgm:t>
        <a:bodyPr/>
        <a:lstStyle/>
        <a:p>
          <a:endParaRPr lang="en-US"/>
        </a:p>
      </dgm:t>
    </dgm:pt>
    <dgm:pt modelId="{38C0E03F-E37E-4E51-A32C-9FC4B293C4E1}" type="sibTrans" cxnId="{E3451BEB-AAEB-475E-8AC6-960C7E744519}">
      <dgm:prSet/>
      <dgm:spPr/>
      <dgm:t>
        <a:bodyPr/>
        <a:lstStyle/>
        <a:p>
          <a:endParaRPr lang="en-US"/>
        </a:p>
      </dgm:t>
    </dgm:pt>
    <dgm:pt modelId="{426AAC35-F0C5-44F0-A28D-6894DCDBA76A}">
      <dgm:prSet phldrT="[Text]"/>
      <dgm:spPr/>
      <dgm:t>
        <a:bodyPr/>
        <a:lstStyle/>
        <a:p>
          <a:r>
            <a:rPr lang="en-US" dirty="0"/>
            <a:t>Queue-based Load Leveling</a:t>
          </a:r>
        </a:p>
      </dgm:t>
    </dgm:pt>
    <dgm:pt modelId="{1946E77D-8DB4-4FCB-9E2D-8E7B0B1873D7}" type="parTrans" cxnId="{1BE02198-79C6-41D1-8C4E-BF7A7CD7A38E}">
      <dgm:prSet/>
      <dgm:spPr/>
      <dgm:t>
        <a:bodyPr/>
        <a:lstStyle/>
        <a:p>
          <a:endParaRPr lang="en-US"/>
        </a:p>
      </dgm:t>
    </dgm:pt>
    <dgm:pt modelId="{CDC70AD8-DE1D-4305-85B8-FCE65B578F6F}" type="sibTrans" cxnId="{1BE02198-79C6-41D1-8C4E-BF7A7CD7A38E}">
      <dgm:prSet/>
      <dgm:spPr/>
      <dgm:t>
        <a:bodyPr/>
        <a:lstStyle/>
        <a:p>
          <a:endParaRPr lang="en-US"/>
        </a:p>
      </dgm:t>
    </dgm:pt>
    <dgm:pt modelId="{BB277C61-AFBD-4F91-BD4B-4C02AB200C39}">
      <dgm:prSet phldrT="[Text]"/>
      <dgm:spPr/>
      <dgm:t>
        <a:bodyPr/>
        <a:lstStyle/>
        <a:p>
          <a:r>
            <a:rPr lang="en-US" dirty="0"/>
            <a:t>Retry</a:t>
          </a:r>
        </a:p>
      </dgm:t>
    </dgm:pt>
    <dgm:pt modelId="{DC9A5E04-F798-4BA1-9D46-FE2A169D5BAC}" type="parTrans" cxnId="{A76CA2A9-3FD8-41AA-8515-DD33193B5AA7}">
      <dgm:prSet/>
      <dgm:spPr/>
      <dgm:t>
        <a:bodyPr/>
        <a:lstStyle/>
        <a:p>
          <a:endParaRPr lang="en-US"/>
        </a:p>
      </dgm:t>
    </dgm:pt>
    <dgm:pt modelId="{B48DF911-2B27-4BF1-B1FB-D4A950BBC492}" type="sibTrans" cxnId="{A76CA2A9-3FD8-41AA-8515-DD33193B5AA7}">
      <dgm:prSet/>
      <dgm:spPr/>
      <dgm:t>
        <a:bodyPr/>
        <a:lstStyle/>
        <a:p>
          <a:endParaRPr lang="en-US"/>
        </a:p>
      </dgm:t>
    </dgm:pt>
    <dgm:pt modelId="{A5B5B68F-D873-4D7E-B820-20BEDD25C999}">
      <dgm:prSet phldrT="[Text]"/>
      <dgm:spPr/>
      <dgm:t>
        <a:bodyPr/>
        <a:lstStyle/>
        <a:p>
          <a:r>
            <a:rPr lang="en-US" dirty="0"/>
            <a:t>Throttling</a:t>
          </a:r>
        </a:p>
      </dgm:t>
    </dgm:pt>
    <dgm:pt modelId="{C4C10F8D-D98A-4152-8ED7-7C47B0965475}" type="parTrans" cxnId="{24075AF8-BFA7-487A-A0D4-B40A182E1703}">
      <dgm:prSet/>
      <dgm:spPr/>
      <dgm:t>
        <a:bodyPr/>
        <a:lstStyle/>
        <a:p>
          <a:endParaRPr lang="en-US"/>
        </a:p>
      </dgm:t>
    </dgm:pt>
    <dgm:pt modelId="{12144230-8C7F-42CC-80F4-752BCFFEB747}" type="sibTrans" cxnId="{24075AF8-BFA7-487A-A0D4-B40A182E1703}">
      <dgm:prSet/>
      <dgm:spPr/>
      <dgm:t>
        <a:bodyPr/>
        <a:lstStyle/>
        <a:p>
          <a:endParaRPr lang="en-US"/>
        </a:p>
      </dgm:t>
    </dgm:pt>
    <dgm:pt modelId="{4AA688C5-598C-48C2-B1C9-8FA9690F5E96}" type="pres">
      <dgm:prSet presAssocID="{847417FC-F8A1-4F37-96E9-5F6DBDA3025A}" presName="Name0" presStyleCnt="0">
        <dgm:presLayoutVars>
          <dgm:dir/>
          <dgm:animLvl val="lvl"/>
          <dgm:resizeHandles val="exact"/>
        </dgm:presLayoutVars>
      </dgm:prSet>
      <dgm:spPr/>
    </dgm:pt>
    <dgm:pt modelId="{24855519-6721-4B7C-AAC8-1B0B0B4B340F}" type="pres">
      <dgm:prSet presAssocID="{C6B07334-F3F3-4108-A7B8-A32759F17B5F}" presName="composite" presStyleCnt="0"/>
      <dgm:spPr/>
    </dgm:pt>
    <dgm:pt modelId="{C8FC8A90-8A1F-4EDB-8AD8-3716628EA295}" type="pres">
      <dgm:prSet presAssocID="{C6B07334-F3F3-4108-A7B8-A32759F17B5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053C2C-CCCB-4159-908A-F89307DEA190}" type="pres">
      <dgm:prSet presAssocID="{C6B07334-F3F3-4108-A7B8-A32759F17B5F}" presName="desTx" presStyleLbl="alignAccFollowNode1" presStyleIdx="0" presStyleCnt="3">
        <dgm:presLayoutVars>
          <dgm:bulletEnabled val="1"/>
        </dgm:presLayoutVars>
      </dgm:prSet>
      <dgm:spPr/>
    </dgm:pt>
    <dgm:pt modelId="{1FC90EAD-857B-43EB-BD2B-3A955FF030E4}" type="pres">
      <dgm:prSet presAssocID="{E040B10B-8408-422D-804C-27EEC96C3CFB}" presName="space" presStyleCnt="0"/>
      <dgm:spPr/>
    </dgm:pt>
    <dgm:pt modelId="{906D22F3-7177-4BF4-A694-F8B5F6D4B402}" type="pres">
      <dgm:prSet presAssocID="{F8AF7324-DB14-4496-BBF7-A7EBA4A10474}" presName="composite" presStyleCnt="0"/>
      <dgm:spPr/>
    </dgm:pt>
    <dgm:pt modelId="{35CBA21E-4C64-47A0-BB5F-7328CBC411B6}" type="pres">
      <dgm:prSet presAssocID="{F8AF7324-DB14-4496-BBF7-A7EBA4A1047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5553F94-5E5B-4E6C-8C94-F315BBC3FCDD}" type="pres">
      <dgm:prSet presAssocID="{F8AF7324-DB14-4496-BBF7-A7EBA4A10474}" presName="desTx" presStyleLbl="alignAccFollowNode1" presStyleIdx="1" presStyleCnt="3">
        <dgm:presLayoutVars>
          <dgm:bulletEnabled val="1"/>
        </dgm:presLayoutVars>
      </dgm:prSet>
      <dgm:spPr/>
    </dgm:pt>
    <dgm:pt modelId="{20D86D02-BA7E-4FF4-A799-E06DD8DF0E04}" type="pres">
      <dgm:prSet presAssocID="{A78920B0-464B-4FD9-9F75-04FE15D27635}" presName="space" presStyleCnt="0"/>
      <dgm:spPr/>
    </dgm:pt>
    <dgm:pt modelId="{4513FBDE-B59E-4195-9101-E1C5F8815422}" type="pres">
      <dgm:prSet presAssocID="{19FDD776-399B-4266-8BFD-C0C82B77BAE7}" presName="composite" presStyleCnt="0"/>
      <dgm:spPr/>
    </dgm:pt>
    <dgm:pt modelId="{6001DB8A-853F-4A31-A9A6-4A761D6B029A}" type="pres">
      <dgm:prSet presAssocID="{19FDD776-399B-4266-8BFD-C0C82B77BAE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64AC801-E038-44F6-9C34-12FEC37DDD74}" type="pres">
      <dgm:prSet presAssocID="{19FDD776-399B-4266-8BFD-C0C82B77BAE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663314-778B-4823-A8B4-8CBAEC14D75F}" srcId="{C6B07334-F3F3-4108-A7B8-A32759F17B5F}" destId="{3DA4492C-82BF-43A1-BCCF-D1BCB7F840A4}" srcOrd="0" destOrd="0" parTransId="{3C98F026-73AA-431C-BFBF-3D7637C3A946}" sibTransId="{9FCC3E5A-5B6A-423E-8775-7C993D12160D}"/>
    <dgm:cxn modelId="{EABD8618-1BBC-4542-BB4F-E2139617597E}" type="presOf" srcId="{A735CE4A-1020-4534-A7F8-C68578754302}" destId="{48053C2C-CCCB-4159-908A-F89307DEA190}" srcOrd="0" destOrd="1" presId="urn:microsoft.com/office/officeart/2005/8/layout/hList1"/>
    <dgm:cxn modelId="{4310D518-DA4F-4368-A2ED-692C9A54FA3E}" type="presOf" srcId="{25C863ED-2CEC-4B9F-8778-755945C312BE}" destId="{D64AC801-E038-44F6-9C34-12FEC37DDD74}" srcOrd="0" destOrd="1" presId="urn:microsoft.com/office/officeart/2005/8/layout/hList1"/>
    <dgm:cxn modelId="{D79CF71D-F068-43CB-9497-43CA0DCB71F7}" srcId="{F8AF7324-DB14-4496-BBF7-A7EBA4A10474}" destId="{5F7C15B1-9D0A-49E3-89EA-9C9199ECCE9E}" srcOrd="2" destOrd="0" parTransId="{4DE8235E-4E84-4901-85C0-00FD62288F5C}" sibTransId="{216D6FF0-1B23-4005-B3BD-D695C455A343}"/>
    <dgm:cxn modelId="{68D5AA2A-6B2A-4B57-BAB7-98424C456DDC}" srcId="{F8AF7324-DB14-4496-BBF7-A7EBA4A10474}" destId="{DCA0B15F-1021-4B4F-8AA7-84E0F3F6647C}" srcOrd="1" destOrd="0" parTransId="{7A542325-18EE-4702-83D2-22399D333C8B}" sibTransId="{495FDC1C-0E1A-43CA-B9DE-AA4318B9E500}"/>
    <dgm:cxn modelId="{14F5CA2A-80DC-4DC8-B606-889B21FE5217}" srcId="{F8AF7324-DB14-4496-BBF7-A7EBA4A10474}" destId="{B4838ED6-F3E5-4C7C-AE9B-B6CACC5FA95C}" srcOrd="4" destOrd="0" parTransId="{4ED534AF-3BE3-4B94-9E9C-E0DF2778CAC5}" sibTransId="{AED5644A-E6A7-4D22-826E-B2293CD86E19}"/>
    <dgm:cxn modelId="{42633735-5D9C-482A-8761-DF2B7F9B3863}" srcId="{C6B07334-F3F3-4108-A7B8-A32759F17B5F}" destId="{DAE46668-1E43-42F4-BE0C-00C5C4148B52}" srcOrd="3" destOrd="0" parTransId="{91101FFD-D977-4D16-ADC5-C152E484817E}" sibTransId="{5DCA6E5B-5F38-4E5B-B8D8-BBC36F941231}"/>
    <dgm:cxn modelId="{4386C136-6751-4320-84ED-51BBB6C1A627}" srcId="{F8AF7324-DB14-4496-BBF7-A7EBA4A10474}" destId="{4712657A-72D0-4538-AA0B-DDB74BFEA6A7}" srcOrd="0" destOrd="0" parTransId="{283BBC64-3FE5-4DD0-8A65-E0D5D8EB3463}" sibTransId="{6F89B18C-FD3F-44D3-936A-07411F0B8C3F}"/>
    <dgm:cxn modelId="{78365A5B-CB87-4EA6-A055-1EA9DC5A0F91}" type="presOf" srcId="{BB277C61-AFBD-4F91-BD4B-4C02AB200C39}" destId="{D64AC801-E038-44F6-9C34-12FEC37DDD74}" srcOrd="0" destOrd="4" presId="urn:microsoft.com/office/officeart/2005/8/layout/hList1"/>
    <dgm:cxn modelId="{D52C735E-091D-48FA-A94B-5A1DB91A1B70}" type="presOf" srcId="{847417FC-F8A1-4F37-96E9-5F6DBDA3025A}" destId="{4AA688C5-598C-48C2-B1C9-8FA9690F5E96}" srcOrd="0" destOrd="0" presId="urn:microsoft.com/office/officeart/2005/8/layout/hList1"/>
    <dgm:cxn modelId="{AFD24269-AF1A-4BB3-921D-2F0B5E5C0FCD}" srcId="{C6B07334-F3F3-4108-A7B8-A32759F17B5F}" destId="{A735CE4A-1020-4534-A7F8-C68578754302}" srcOrd="1" destOrd="0" parTransId="{7B80D0F3-ED09-41AF-9CEC-AB8906C1C4D4}" sibTransId="{23DBD078-1626-4CDE-BF5A-822077423B4A}"/>
    <dgm:cxn modelId="{4D20114A-114C-4FD7-9531-CEE47E84B0A1}" type="presOf" srcId="{3DA4492C-82BF-43A1-BCCF-D1BCB7F840A4}" destId="{48053C2C-CCCB-4159-908A-F89307DEA190}" srcOrd="0" destOrd="0" presId="urn:microsoft.com/office/officeart/2005/8/layout/hList1"/>
    <dgm:cxn modelId="{03A1F26F-DA69-46E9-8719-E9B02FCBA84F}" type="presOf" srcId="{F90CCE33-276D-4D05-845B-9EA1EF52C498}" destId="{55553F94-5E5B-4E6C-8C94-F315BBC3FCDD}" srcOrd="0" destOrd="3" presId="urn:microsoft.com/office/officeart/2005/8/layout/hList1"/>
    <dgm:cxn modelId="{A1379972-877D-4118-B1A6-C126918E9D15}" type="presOf" srcId="{C6B07334-F3F3-4108-A7B8-A32759F17B5F}" destId="{C8FC8A90-8A1F-4EDB-8AD8-3716628EA295}" srcOrd="0" destOrd="0" presId="urn:microsoft.com/office/officeart/2005/8/layout/hList1"/>
    <dgm:cxn modelId="{4CF9D252-A43D-4EBC-964F-1CB99A27A56D}" type="presOf" srcId="{B4838ED6-F3E5-4C7C-AE9B-B6CACC5FA95C}" destId="{55553F94-5E5B-4E6C-8C94-F315BBC3FCDD}" srcOrd="0" destOrd="4" presId="urn:microsoft.com/office/officeart/2005/8/layout/hList1"/>
    <dgm:cxn modelId="{0EB1DC73-50D7-41F8-A3EB-2B96294AEDA9}" type="presOf" srcId="{6B51D224-9DE8-4903-BA60-B60A9869F084}" destId="{55553F94-5E5B-4E6C-8C94-F315BBC3FCDD}" srcOrd="0" destOrd="5" presId="urn:microsoft.com/office/officeart/2005/8/layout/hList1"/>
    <dgm:cxn modelId="{C57BCE59-97DF-4E4F-823B-39FF4C89F0DE}" type="presOf" srcId="{A5B5B68F-D873-4D7E-B820-20BEDD25C999}" destId="{D64AC801-E038-44F6-9C34-12FEC37DDD74}" srcOrd="0" destOrd="5" presId="urn:microsoft.com/office/officeart/2005/8/layout/hList1"/>
    <dgm:cxn modelId="{1BB4BB83-71E8-4FD3-A3DB-A913CFF91868}" type="presOf" srcId="{4712657A-72D0-4538-AA0B-DDB74BFEA6A7}" destId="{55553F94-5E5B-4E6C-8C94-F315BBC3FCDD}" srcOrd="0" destOrd="0" presId="urn:microsoft.com/office/officeart/2005/8/layout/hList1"/>
    <dgm:cxn modelId="{C0C4B48B-8C91-4B9A-A57B-9A04FE5FF80D}" type="presOf" srcId="{727784A6-29B9-4212-8B35-530048744C33}" destId="{D64AC801-E038-44F6-9C34-12FEC37DDD74}" srcOrd="0" destOrd="0" presId="urn:microsoft.com/office/officeart/2005/8/layout/hList1"/>
    <dgm:cxn modelId="{AF082098-6BA1-4A47-945D-A6B84EE87B32}" type="presOf" srcId="{426AAC35-F0C5-44F0-A28D-6894DCDBA76A}" destId="{D64AC801-E038-44F6-9C34-12FEC37DDD74}" srcOrd="0" destOrd="3" presId="urn:microsoft.com/office/officeart/2005/8/layout/hList1"/>
    <dgm:cxn modelId="{1BE02198-79C6-41D1-8C4E-BF7A7CD7A38E}" srcId="{19FDD776-399B-4266-8BFD-C0C82B77BAE7}" destId="{426AAC35-F0C5-44F0-A28D-6894DCDBA76A}" srcOrd="3" destOrd="0" parTransId="{1946E77D-8DB4-4FCB-9E2D-8E7B0B1873D7}" sibTransId="{CDC70AD8-DE1D-4305-85B8-FCE65B578F6F}"/>
    <dgm:cxn modelId="{77D7CE9B-4391-424A-9CCB-3CFA6635B50D}" srcId="{19FDD776-399B-4266-8BFD-C0C82B77BAE7}" destId="{25C863ED-2CEC-4B9F-8778-755945C312BE}" srcOrd="1" destOrd="0" parTransId="{4EEB2526-73CB-4A5A-945A-C4EC19C339B1}" sibTransId="{C16F38AA-45CE-4CD3-A49A-6EB1EEFC3097}"/>
    <dgm:cxn modelId="{B805AB9D-2500-469B-96BF-F0A7B8D6DE37}" type="presOf" srcId="{F8AF7324-DB14-4496-BBF7-A7EBA4A10474}" destId="{35CBA21E-4C64-47A0-BB5F-7328CBC411B6}" srcOrd="0" destOrd="0" presId="urn:microsoft.com/office/officeart/2005/8/layout/hList1"/>
    <dgm:cxn modelId="{55E43D9E-DAF5-4877-B8E8-B71F3133E490}" srcId="{847417FC-F8A1-4F37-96E9-5F6DBDA3025A}" destId="{F8AF7324-DB14-4496-BBF7-A7EBA4A10474}" srcOrd="1" destOrd="0" parTransId="{CD9674AE-8B37-4F7F-9703-4D77D751DF7A}" sibTransId="{A78920B0-464B-4FD9-9F75-04FE15D27635}"/>
    <dgm:cxn modelId="{CC2B13A0-D22D-4B0A-B38B-3A7CEDCFDB2D}" type="presOf" srcId="{5F7C15B1-9D0A-49E3-89EA-9C9199ECCE9E}" destId="{55553F94-5E5B-4E6C-8C94-F315BBC3FCDD}" srcOrd="0" destOrd="2" presId="urn:microsoft.com/office/officeart/2005/8/layout/hList1"/>
    <dgm:cxn modelId="{312E73A0-E9CF-4D33-B1B8-E6DFA3E8FE9B}" type="presOf" srcId="{7CB2823F-EAA6-4A71-BACF-82201B4FE852}" destId="{D64AC801-E038-44F6-9C34-12FEC37DDD74}" srcOrd="0" destOrd="2" presId="urn:microsoft.com/office/officeart/2005/8/layout/hList1"/>
    <dgm:cxn modelId="{F78402A6-8F57-4D43-A6C3-5A8BD57C2DEE}" srcId="{F8AF7324-DB14-4496-BBF7-A7EBA4A10474}" destId="{F90CCE33-276D-4D05-845B-9EA1EF52C498}" srcOrd="3" destOrd="0" parTransId="{863CCED9-F685-462A-9737-DE251C8036F0}" sibTransId="{B0E12680-A77F-44C8-AD57-5842DCA25877}"/>
    <dgm:cxn modelId="{C281D4A7-704C-4915-AA2C-A5F2D7A01A01}" srcId="{C6B07334-F3F3-4108-A7B8-A32759F17B5F}" destId="{0D59FBB1-5521-4E3E-A0F5-22E03B521471}" srcOrd="2" destOrd="0" parTransId="{70A193FA-BDD1-4330-ACF0-82CE713EA313}" sibTransId="{A65707C7-E7D4-441B-A777-66A35D36859E}"/>
    <dgm:cxn modelId="{A76CA2A9-3FD8-41AA-8515-DD33193B5AA7}" srcId="{19FDD776-399B-4266-8BFD-C0C82B77BAE7}" destId="{BB277C61-AFBD-4F91-BD4B-4C02AB200C39}" srcOrd="4" destOrd="0" parTransId="{DC9A5E04-F798-4BA1-9D46-FE2A169D5BAC}" sibTransId="{B48DF911-2B27-4BF1-B1FB-D4A950BBC492}"/>
    <dgm:cxn modelId="{B0D873BB-5D98-40DD-9362-812C65AC2A53}" srcId="{F8AF7324-DB14-4496-BBF7-A7EBA4A10474}" destId="{6B51D224-9DE8-4903-BA60-B60A9869F084}" srcOrd="5" destOrd="0" parTransId="{AF727FF1-90A5-4252-A3AC-CD3A8426E5BF}" sibTransId="{C2E3B9CE-FA95-4245-85D7-6EB570B3B839}"/>
    <dgm:cxn modelId="{45CD94C2-237D-4E50-AF39-BA8A4156E548}" type="presOf" srcId="{DCA0B15F-1021-4B4F-8AA7-84E0F3F6647C}" destId="{55553F94-5E5B-4E6C-8C94-F315BBC3FCDD}" srcOrd="0" destOrd="1" presId="urn:microsoft.com/office/officeart/2005/8/layout/hList1"/>
    <dgm:cxn modelId="{6D3531C3-B66A-4B78-A25A-267FF0F9587E}" type="presOf" srcId="{02A952C3-DD83-436D-8332-4455F3E16A6E}" destId="{48053C2C-CCCB-4159-908A-F89307DEA190}" srcOrd="0" destOrd="4" presId="urn:microsoft.com/office/officeart/2005/8/layout/hList1"/>
    <dgm:cxn modelId="{843A6BC3-402A-48DF-8A86-8EB37D96FEB3}" srcId="{847417FC-F8A1-4F37-96E9-5F6DBDA3025A}" destId="{19FDD776-399B-4266-8BFD-C0C82B77BAE7}" srcOrd="2" destOrd="0" parTransId="{28742A30-3DC4-4EF0-A9E0-36B97C69C0E3}" sibTransId="{8F4C718F-217A-4F5B-B392-16CC6EEA32C9}"/>
    <dgm:cxn modelId="{6F302BC8-D9A6-487C-A49F-083139124B55}" srcId="{19FDD776-399B-4266-8BFD-C0C82B77BAE7}" destId="{727784A6-29B9-4212-8B35-530048744C33}" srcOrd="0" destOrd="0" parTransId="{CA8EB368-1859-42F4-BDF3-11DF95971686}" sibTransId="{77EE4E84-36B2-4400-B570-A7B52E128161}"/>
    <dgm:cxn modelId="{97281CE1-A787-415E-B89D-7EF27CA31C8B}" type="presOf" srcId="{19FDD776-399B-4266-8BFD-C0C82B77BAE7}" destId="{6001DB8A-853F-4A31-A9A6-4A761D6B029A}" srcOrd="0" destOrd="0" presId="urn:microsoft.com/office/officeart/2005/8/layout/hList1"/>
    <dgm:cxn modelId="{68E517E4-CD66-40C9-B284-2A2FEBA1B272}" type="presOf" srcId="{DAE46668-1E43-42F4-BE0C-00C5C4148B52}" destId="{48053C2C-CCCB-4159-908A-F89307DEA190}" srcOrd="0" destOrd="3" presId="urn:microsoft.com/office/officeart/2005/8/layout/hList1"/>
    <dgm:cxn modelId="{D2518DEA-F5EB-4FA7-A57C-E586F0A8BE89}" srcId="{847417FC-F8A1-4F37-96E9-5F6DBDA3025A}" destId="{C6B07334-F3F3-4108-A7B8-A32759F17B5F}" srcOrd="0" destOrd="0" parTransId="{E86C61FB-518D-41F8-83B7-63F53E44AB00}" sibTransId="{E040B10B-8408-422D-804C-27EEC96C3CFB}"/>
    <dgm:cxn modelId="{E3451BEB-AAEB-475E-8AC6-960C7E744519}" srcId="{19FDD776-399B-4266-8BFD-C0C82B77BAE7}" destId="{7CB2823F-EAA6-4A71-BACF-82201B4FE852}" srcOrd="2" destOrd="0" parTransId="{FD2EF1D2-F573-4D5C-9D52-87E8344F698C}" sibTransId="{38C0E03F-E37E-4E51-A32C-9FC4B293C4E1}"/>
    <dgm:cxn modelId="{C5E01AED-5C40-4458-94C8-6209465ABCF4}" type="presOf" srcId="{0D59FBB1-5521-4E3E-A0F5-22E03B521471}" destId="{48053C2C-CCCB-4159-908A-F89307DEA190}" srcOrd="0" destOrd="2" presId="urn:microsoft.com/office/officeart/2005/8/layout/hList1"/>
    <dgm:cxn modelId="{24075AF8-BFA7-487A-A0D4-B40A182E1703}" srcId="{19FDD776-399B-4266-8BFD-C0C82B77BAE7}" destId="{A5B5B68F-D873-4D7E-B820-20BEDD25C999}" srcOrd="5" destOrd="0" parTransId="{C4C10F8D-D98A-4152-8ED7-7C47B0965475}" sibTransId="{12144230-8C7F-42CC-80F4-752BCFFEB747}"/>
    <dgm:cxn modelId="{F2E61FFA-A39A-4B6A-A696-F254305D05FC}" srcId="{C6B07334-F3F3-4108-A7B8-A32759F17B5F}" destId="{02A952C3-DD83-436D-8332-4455F3E16A6E}" srcOrd="4" destOrd="0" parTransId="{82E92F55-12FE-4C82-B88E-F8F59707D176}" sibTransId="{D2941C9E-7D79-4FCA-8313-E71FC74A1D6A}"/>
    <dgm:cxn modelId="{803886E9-9279-4649-B1F6-8FBE48EDE192}" type="presParOf" srcId="{4AA688C5-598C-48C2-B1C9-8FA9690F5E96}" destId="{24855519-6721-4B7C-AAC8-1B0B0B4B340F}" srcOrd="0" destOrd="0" presId="urn:microsoft.com/office/officeart/2005/8/layout/hList1"/>
    <dgm:cxn modelId="{3716CE82-835D-4AE1-80F6-67D6EAA65B4B}" type="presParOf" srcId="{24855519-6721-4B7C-AAC8-1B0B0B4B340F}" destId="{C8FC8A90-8A1F-4EDB-8AD8-3716628EA295}" srcOrd="0" destOrd="0" presId="urn:microsoft.com/office/officeart/2005/8/layout/hList1"/>
    <dgm:cxn modelId="{B8612853-9F06-47F8-AB54-5B40F416A248}" type="presParOf" srcId="{24855519-6721-4B7C-AAC8-1B0B0B4B340F}" destId="{48053C2C-CCCB-4159-908A-F89307DEA190}" srcOrd="1" destOrd="0" presId="urn:microsoft.com/office/officeart/2005/8/layout/hList1"/>
    <dgm:cxn modelId="{CCC0178C-7A37-4555-84A6-E8F0814A071F}" type="presParOf" srcId="{4AA688C5-598C-48C2-B1C9-8FA9690F5E96}" destId="{1FC90EAD-857B-43EB-BD2B-3A955FF030E4}" srcOrd="1" destOrd="0" presId="urn:microsoft.com/office/officeart/2005/8/layout/hList1"/>
    <dgm:cxn modelId="{2177A712-86B3-4BD5-974F-F7720C7F5CD2}" type="presParOf" srcId="{4AA688C5-598C-48C2-B1C9-8FA9690F5E96}" destId="{906D22F3-7177-4BF4-A694-F8B5F6D4B402}" srcOrd="2" destOrd="0" presId="urn:microsoft.com/office/officeart/2005/8/layout/hList1"/>
    <dgm:cxn modelId="{73209CB0-CE26-4E0B-98E2-274CCB90E9CF}" type="presParOf" srcId="{906D22F3-7177-4BF4-A694-F8B5F6D4B402}" destId="{35CBA21E-4C64-47A0-BB5F-7328CBC411B6}" srcOrd="0" destOrd="0" presId="urn:microsoft.com/office/officeart/2005/8/layout/hList1"/>
    <dgm:cxn modelId="{4C1B69AA-299E-4FAD-9BEB-D6F8DE35CA4C}" type="presParOf" srcId="{906D22F3-7177-4BF4-A694-F8B5F6D4B402}" destId="{55553F94-5E5B-4E6C-8C94-F315BBC3FCDD}" srcOrd="1" destOrd="0" presId="urn:microsoft.com/office/officeart/2005/8/layout/hList1"/>
    <dgm:cxn modelId="{F6399C38-52FF-4C30-B2D8-A05768ADC6A4}" type="presParOf" srcId="{4AA688C5-598C-48C2-B1C9-8FA9690F5E96}" destId="{20D86D02-BA7E-4FF4-A799-E06DD8DF0E04}" srcOrd="3" destOrd="0" presId="urn:microsoft.com/office/officeart/2005/8/layout/hList1"/>
    <dgm:cxn modelId="{1340B95C-1C8A-4CE8-95C2-60D19C7839DE}" type="presParOf" srcId="{4AA688C5-598C-48C2-B1C9-8FA9690F5E96}" destId="{4513FBDE-B59E-4195-9101-E1C5F8815422}" srcOrd="4" destOrd="0" presId="urn:microsoft.com/office/officeart/2005/8/layout/hList1"/>
    <dgm:cxn modelId="{5B55DD89-B46A-4A3D-B83B-A442483EF8C5}" type="presParOf" srcId="{4513FBDE-B59E-4195-9101-E1C5F8815422}" destId="{6001DB8A-853F-4A31-A9A6-4A761D6B029A}" srcOrd="0" destOrd="0" presId="urn:microsoft.com/office/officeart/2005/8/layout/hList1"/>
    <dgm:cxn modelId="{62940B2D-13DE-4377-A7BF-40931AA596E3}" type="presParOf" srcId="{4513FBDE-B59E-4195-9101-E1C5F8815422}" destId="{D64AC801-E038-44F6-9C34-12FEC37DDD7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8A90-8A1F-4EDB-8AD8-3716628EA295}">
      <dsp:nvSpPr>
        <dsp:cNvPr id="0" name=""/>
        <dsp:cNvSpPr/>
      </dsp:nvSpPr>
      <dsp:spPr>
        <a:xfrm>
          <a:off x="3286" y="9801"/>
          <a:ext cx="3203971" cy="895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Design and Implementation</a:t>
          </a:r>
        </a:p>
      </dsp:txBody>
      <dsp:txXfrm>
        <a:off x="3286" y="9801"/>
        <a:ext cx="3203971" cy="895496"/>
      </dsp:txXfrm>
    </dsp:sp>
    <dsp:sp modelId="{48053C2C-CCCB-4159-908A-F89307DEA190}">
      <dsp:nvSpPr>
        <dsp:cNvPr id="0" name=""/>
        <dsp:cNvSpPr/>
      </dsp:nvSpPr>
      <dsp:spPr>
        <a:xfrm>
          <a:off x="3286" y="905298"/>
          <a:ext cx="3203971" cy="3774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External config Store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Federated Identity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Gatekeeper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Runtime Reconfiguration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Valet Key</a:t>
          </a:r>
        </a:p>
      </dsp:txBody>
      <dsp:txXfrm>
        <a:off x="3286" y="905298"/>
        <a:ext cx="3203971" cy="3774375"/>
      </dsp:txXfrm>
    </dsp:sp>
    <dsp:sp modelId="{35CBA21E-4C64-47A0-BB5F-7328CBC411B6}">
      <dsp:nvSpPr>
        <dsp:cNvPr id="0" name=""/>
        <dsp:cNvSpPr/>
      </dsp:nvSpPr>
      <dsp:spPr>
        <a:xfrm>
          <a:off x="3655814" y="9801"/>
          <a:ext cx="3203971" cy="895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Management and Performance</a:t>
          </a:r>
        </a:p>
      </dsp:txBody>
      <dsp:txXfrm>
        <a:off x="3655814" y="9801"/>
        <a:ext cx="3203971" cy="895496"/>
      </dsp:txXfrm>
    </dsp:sp>
    <dsp:sp modelId="{55553F94-5E5B-4E6C-8C94-F315BBC3FCDD}">
      <dsp:nvSpPr>
        <dsp:cNvPr id="0" name=""/>
        <dsp:cNvSpPr/>
      </dsp:nvSpPr>
      <dsp:spPr>
        <a:xfrm>
          <a:off x="3655814" y="905298"/>
          <a:ext cx="3203971" cy="3774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Automatic Scaling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Cache aside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QCRS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Event Sourcing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 err="1"/>
            <a:t>Sharding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Static Content </a:t>
          </a:r>
          <a:r>
            <a:rPr lang="en-US" sz="2500" kern="1200" dirty="0" err="1"/>
            <a:t>HOsting</a:t>
          </a:r>
          <a:endParaRPr lang="en-US" sz="2500" kern="1200" dirty="0"/>
        </a:p>
      </dsp:txBody>
      <dsp:txXfrm>
        <a:off x="3655814" y="905298"/>
        <a:ext cx="3203971" cy="3774375"/>
      </dsp:txXfrm>
    </dsp:sp>
    <dsp:sp modelId="{6001DB8A-853F-4A31-A9A6-4A761D6B029A}">
      <dsp:nvSpPr>
        <dsp:cNvPr id="0" name=""/>
        <dsp:cNvSpPr/>
      </dsp:nvSpPr>
      <dsp:spPr>
        <a:xfrm>
          <a:off x="7308342" y="9801"/>
          <a:ext cx="3203971" cy="895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Availability and Resilience</a:t>
          </a:r>
        </a:p>
      </dsp:txBody>
      <dsp:txXfrm>
        <a:off x="7308342" y="9801"/>
        <a:ext cx="3203971" cy="895496"/>
      </dsp:txXfrm>
    </dsp:sp>
    <dsp:sp modelId="{D64AC801-E038-44F6-9C34-12FEC37DDD74}">
      <dsp:nvSpPr>
        <dsp:cNvPr id="0" name=""/>
        <dsp:cNvSpPr/>
      </dsp:nvSpPr>
      <dsp:spPr>
        <a:xfrm>
          <a:off x="7308342" y="905298"/>
          <a:ext cx="3203971" cy="3774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Circuit Breaker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Compensating Transaction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Health Endpoint Monitoring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Queue-based Load Leveling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Retry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Throttling</a:t>
          </a:r>
        </a:p>
      </dsp:txBody>
      <dsp:txXfrm>
        <a:off x="7308342" y="905298"/>
        <a:ext cx="3203971" cy="377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02-11-2017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02-11-2017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Commonly used cloud based </a:t>
            </a:r>
            <a:r>
              <a:rPr lang="en-US" dirty="0" err="1"/>
              <a:t>desitributed</a:t>
            </a:r>
            <a:r>
              <a:rPr lang="en-US" dirty="0"/>
              <a:t>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3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1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Delegating authentication to external identity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65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Delegating authentication to external identity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65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24.svg"/><Relationship Id="rId10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sv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32.sv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svg"/><Relationship Id="rId7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96445" y="3447040"/>
            <a:ext cx="8157009" cy="3410959"/>
            <a:chOff x="3917475" y="3521435"/>
            <a:chExt cx="8157009" cy="175432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229322"/>
              <a:ext cx="5982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7475" y="3521435"/>
              <a:ext cx="81570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Cloud Design Pattern for Azure: Design and Implementation</a:t>
              </a:r>
              <a:b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</a:br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2D609A-05B9-4243-9F91-DA84C9990CE1}"/>
              </a:ext>
            </a:extLst>
          </p:cNvPr>
          <p:cNvSpPr/>
          <p:nvPr/>
        </p:nvSpPr>
        <p:spPr>
          <a:xfrm>
            <a:off x="405064" y="1693399"/>
            <a:ext cx="3296652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F865C-3F37-4927-A6CB-560D957A3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76F29-98E5-44D9-BECE-16A6D5A7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C8187-78BC-408F-80BA-379D572942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99" y="3032506"/>
            <a:ext cx="780290" cy="78029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EE34D98A-A5C8-4374-9E03-618845D6F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389" y="223897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4DE98-44A9-43B4-BD20-3BFF147CCE90}"/>
              </a:ext>
            </a:extLst>
          </p:cNvPr>
          <p:cNvSpPr txBox="1"/>
          <p:nvPr/>
        </p:nvSpPr>
        <p:spPr>
          <a:xfrm>
            <a:off x="405064" y="5245767"/>
            <a:ext cx="329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is part of the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FF18F-FF87-41FC-826B-CB8C10441729}"/>
              </a:ext>
            </a:extLst>
          </p:cNvPr>
          <p:cNvSpPr/>
          <p:nvPr/>
        </p:nvSpPr>
        <p:spPr>
          <a:xfrm>
            <a:off x="4429868" y="1661379"/>
            <a:ext cx="3296652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9DC2C-784B-43CA-B5BC-7974C8312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36" y="3422651"/>
            <a:ext cx="780290" cy="78029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22E083AF-F47F-4D93-99DD-567C5915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826" y="223896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D07F10-7DFC-48E5-ADF7-020DCD3B41CC}"/>
              </a:ext>
            </a:extLst>
          </p:cNvPr>
          <p:cNvSpPr txBox="1"/>
          <p:nvPr/>
        </p:nvSpPr>
        <p:spPr>
          <a:xfrm>
            <a:off x="4429869" y="5317882"/>
            <a:ext cx="329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applications use the same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84C29-AD9C-4515-A3EC-348C1B6EB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63" y="3422651"/>
            <a:ext cx="780290" cy="78029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40CB780C-ACBF-47C3-B937-2C035B850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6953" y="2238969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3272DA-13DB-44D3-8E8C-2F74C480BD2B}"/>
              </a:ext>
            </a:extLst>
          </p:cNvPr>
          <p:cNvSpPr/>
          <p:nvPr/>
        </p:nvSpPr>
        <p:spPr>
          <a:xfrm>
            <a:off x="8518357" y="1661379"/>
            <a:ext cx="3296652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A9177-BF62-4DFF-9859-724D435F1A14}"/>
              </a:ext>
            </a:extLst>
          </p:cNvPr>
          <p:cNvSpPr txBox="1"/>
          <p:nvPr/>
        </p:nvSpPr>
        <p:spPr>
          <a:xfrm>
            <a:off x="8518358" y="5317882"/>
            <a:ext cx="329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control access rights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DB6EAA-076F-4701-B35B-AA4FEB0BB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552" y="3422651"/>
            <a:ext cx="780290" cy="780290"/>
          </a:xfrm>
          <a:prstGeom prst="rect">
            <a:avLst/>
          </a:prstGeom>
        </p:spPr>
      </p:pic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ED74CF69-A6A2-46A6-9B01-0B87683A9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5442" y="2238969"/>
            <a:ext cx="914400" cy="914400"/>
          </a:xfrm>
          <a:prstGeom prst="rect">
            <a:avLst/>
          </a:prstGeom>
        </p:spPr>
      </p:pic>
      <p:pic>
        <p:nvPicPr>
          <p:cNvPr id="22" name="Graphic 21" descr="Man">
            <a:extLst>
              <a:ext uri="{FF2B5EF4-FFF2-40B4-BE49-F238E27FC236}">
                <a16:creationId xmlns:a16="http://schemas.microsoft.com/office/drawing/2014/main" id="{F92BFE0F-1831-4CE3-9EC6-302D49CB7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1238" y="2220588"/>
            <a:ext cx="914400" cy="914400"/>
          </a:xfrm>
          <a:prstGeom prst="rect">
            <a:avLst/>
          </a:prstGeom>
        </p:spPr>
      </p:pic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4624C7D5-3E6C-41E6-8BCC-1EA073B8FC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2415" y="3428334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1294C7-04A5-40C3-8D4C-5FBC28952B14}"/>
              </a:ext>
            </a:extLst>
          </p:cNvPr>
          <p:cNvSpPr/>
          <p:nvPr/>
        </p:nvSpPr>
        <p:spPr>
          <a:xfrm>
            <a:off x="254886" y="1460533"/>
            <a:ext cx="7656094" cy="3976525"/>
          </a:xfrm>
          <a:prstGeom prst="rect">
            <a:avLst/>
          </a:prstGeom>
          <a:solidFill>
            <a:srgbClr val="FF000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Hard to Change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2C889-D63C-49A7-84B1-E807C10AEE6B}"/>
              </a:ext>
            </a:extLst>
          </p:cNvPr>
          <p:cNvSpPr/>
          <p:nvPr/>
        </p:nvSpPr>
        <p:spPr>
          <a:xfrm>
            <a:off x="8225588" y="1434388"/>
            <a:ext cx="3762996" cy="3976525"/>
          </a:xfrm>
          <a:prstGeom prst="rect">
            <a:avLst/>
          </a:prstGeom>
          <a:solidFill>
            <a:srgbClr val="FFC00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dirty="0"/>
              <a:t>Access Rights</a:t>
            </a:r>
          </a:p>
        </p:txBody>
      </p:sp>
    </p:spTree>
    <p:extLst>
      <p:ext uri="{BB962C8B-B14F-4D97-AF65-F5344CB8AC3E}">
        <p14:creationId xmlns:p14="http://schemas.microsoft.com/office/powerpoint/2010/main" val="29302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2" grpId="0"/>
      <p:bldP spid="15" grpId="0" animBg="1"/>
      <p:bldP spid="18" grpId="0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8D5000-6611-40BD-9789-59542A74DDEB}"/>
              </a:ext>
            </a:extLst>
          </p:cNvPr>
          <p:cNvSpPr/>
          <p:nvPr/>
        </p:nvSpPr>
        <p:spPr>
          <a:xfrm>
            <a:off x="5895474" y="809244"/>
            <a:ext cx="5979296" cy="40237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D20BC-A6CE-4489-BF79-B214BCB3A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2983C-D117-4DE1-8B2C-5857C37F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External Configuration System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AC2D-47DB-4591-951F-221091FDF5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6" y="2630559"/>
            <a:ext cx="780290" cy="780290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5BFD09D8-952E-4ECD-8059-B234DDBBE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571" y="149802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79CBDA-797F-42D6-89A3-E1335A664301}"/>
              </a:ext>
            </a:extLst>
          </p:cNvPr>
          <p:cNvSpPr txBox="1"/>
          <p:nvPr/>
        </p:nvSpPr>
        <p:spPr>
          <a:xfrm>
            <a:off x="6640726" y="2413791"/>
            <a:ext cx="133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AA901-C935-415A-8A9F-B35C72183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73" y="1578235"/>
            <a:ext cx="780290" cy="7802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31CF83-757F-465E-93B2-4622B9FEAFFA}"/>
              </a:ext>
            </a:extLst>
          </p:cNvPr>
          <p:cNvCxnSpPr>
            <a:cxnSpLocks/>
          </p:cNvCxnSpPr>
          <p:nvPr/>
        </p:nvCxnSpPr>
        <p:spPr>
          <a:xfrm>
            <a:off x="7939939" y="1944056"/>
            <a:ext cx="885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CECDD49-5B42-403D-A505-CACB75D3A6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73" y="3405996"/>
            <a:ext cx="780290" cy="7802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BAEEE3-4476-4225-BD58-4D7459CE226B}"/>
              </a:ext>
            </a:extLst>
          </p:cNvPr>
          <p:cNvSpPr txBox="1"/>
          <p:nvPr/>
        </p:nvSpPr>
        <p:spPr>
          <a:xfrm>
            <a:off x="9231087" y="2446424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DD481-F831-41E2-A0F7-140DCB4D1842}"/>
              </a:ext>
            </a:extLst>
          </p:cNvPr>
          <p:cNvSpPr txBox="1"/>
          <p:nvPr/>
        </p:nvSpPr>
        <p:spPr>
          <a:xfrm>
            <a:off x="8684652" y="4224447"/>
            <a:ext cx="23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Alternative Storage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FB71EA-F72B-475C-BFA4-FB7E8CCD9D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79" y="3250094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294DB6-6205-447A-B04A-93FED86FC84D}"/>
              </a:ext>
            </a:extLst>
          </p:cNvPr>
          <p:cNvSpPr txBox="1"/>
          <p:nvPr/>
        </p:nvSpPr>
        <p:spPr>
          <a:xfrm>
            <a:off x="6401040" y="4094313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Cache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CBB609-8E5F-4B57-8774-B392687C6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22" y="1563048"/>
            <a:ext cx="780290" cy="780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2DAE65-158C-424D-95BC-F299CB0673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6" y="3755615"/>
            <a:ext cx="780290" cy="780290"/>
          </a:xfrm>
          <a:prstGeom prst="rect">
            <a:avLst/>
          </a:prstGeom>
        </p:spPr>
      </p:pic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0766F2D5-4EDE-4345-9D66-64CFBE3BC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0837" y="5292955"/>
            <a:ext cx="914400" cy="914400"/>
          </a:xfrm>
          <a:prstGeom prst="rect">
            <a:avLst/>
          </a:prstGeom>
        </p:spPr>
      </p:pic>
      <p:pic>
        <p:nvPicPr>
          <p:cNvPr id="26" name="Graphic 25" descr="Man">
            <a:extLst>
              <a:ext uri="{FF2B5EF4-FFF2-40B4-BE49-F238E27FC236}">
                <a16:creationId xmlns:a16="http://schemas.microsoft.com/office/drawing/2014/main" id="{8D8202E9-21FF-4802-9A54-B48D7237C9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8658" y="5475033"/>
            <a:ext cx="914400" cy="914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766D1C-CCDC-4DB6-84A5-218281080E64}"/>
              </a:ext>
            </a:extLst>
          </p:cNvPr>
          <p:cNvCxnSpPr/>
          <p:nvPr/>
        </p:nvCxnSpPr>
        <p:spPr>
          <a:xfrm>
            <a:off x="4574005" y="2776500"/>
            <a:ext cx="1321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807B428-6FE8-4917-8033-9AD889CF0169}"/>
              </a:ext>
            </a:extLst>
          </p:cNvPr>
          <p:cNvSpPr/>
          <p:nvPr/>
        </p:nvSpPr>
        <p:spPr>
          <a:xfrm>
            <a:off x="4360701" y="2680488"/>
            <a:ext cx="192505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1B0316C-DABA-4834-8EC7-DE21F81265FC}"/>
              </a:ext>
            </a:extLst>
          </p:cNvPr>
          <p:cNvSpPr/>
          <p:nvPr/>
        </p:nvSpPr>
        <p:spPr>
          <a:xfrm>
            <a:off x="3147655" y="3250094"/>
            <a:ext cx="2337783" cy="1678892"/>
          </a:xfrm>
          <a:prstGeom prst="wedgeRectCallout">
            <a:avLst>
              <a:gd name="adj1" fmla="val 68488"/>
              <a:gd name="adj2" fmla="val -49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handling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9001FDE6-B714-494D-9B2B-2B13A5AAA206}"/>
              </a:ext>
            </a:extLst>
          </p:cNvPr>
          <p:cNvSpPr/>
          <p:nvPr/>
        </p:nvSpPr>
        <p:spPr>
          <a:xfrm>
            <a:off x="3191809" y="1134774"/>
            <a:ext cx="2337783" cy="1124894"/>
          </a:xfrm>
          <a:prstGeom prst="wedgeRectCallout">
            <a:avLst>
              <a:gd name="adj1" fmla="val 62279"/>
              <a:gd name="adj2" fmla="val -53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AppSettings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49E01AB-8142-423A-AC5A-2C6548714934}"/>
              </a:ext>
            </a:extLst>
          </p:cNvPr>
          <p:cNvSpPr/>
          <p:nvPr/>
        </p:nvSpPr>
        <p:spPr>
          <a:xfrm>
            <a:off x="43870" y="2181603"/>
            <a:ext cx="2875420" cy="1124894"/>
          </a:xfrm>
          <a:prstGeom prst="wedgeRectCallout">
            <a:avLst>
              <a:gd name="adj1" fmla="val 102498"/>
              <a:gd name="adj2" fmla="val -2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End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 (</a:t>
            </a:r>
            <a:r>
              <a:rPr lang="en-US" dirty="0" err="1"/>
              <a:t>app,org</a:t>
            </a:r>
            <a:r>
              <a:rPr lang="en-US" dirty="0"/>
              <a:t>, </a:t>
            </a:r>
            <a:r>
              <a:rPr lang="en-US" dirty="0" err="1"/>
              <a:t>env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Format(typed, key/value)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C33564F-7BCE-4092-A7C5-9318FF57427C}"/>
              </a:ext>
            </a:extLst>
          </p:cNvPr>
          <p:cNvSpPr/>
          <p:nvPr/>
        </p:nvSpPr>
        <p:spPr>
          <a:xfrm>
            <a:off x="3874874" y="5360994"/>
            <a:ext cx="2646242" cy="1177918"/>
          </a:xfrm>
          <a:prstGeom prst="wedgeRectCallout">
            <a:avLst>
              <a:gd name="adj1" fmla="val 81035"/>
              <a:gd name="adj2" fmla="val -18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Auth</a:t>
            </a:r>
            <a:r>
              <a:rPr lang="en-US" dirty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read and write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8F07BB30-C154-4BA3-8AA8-4E24FCAFD28E}"/>
              </a:ext>
            </a:extLst>
          </p:cNvPr>
          <p:cNvSpPr/>
          <p:nvPr/>
        </p:nvSpPr>
        <p:spPr>
          <a:xfrm>
            <a:off x="821221" y="4691036"/>
            <a:ext cx="1913808" cy="669958"/>
          </a:xfrm>
          <a:prstGeom prst="wedgeRectCallout">
            <a:avLst>
              <a:gd name="adj1" fmla="val -14300"/>
              <a:gd name="adj2" fmla="val -78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Reload Configuration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2C325C-22E5-4B05-A943-3B927E00DA82}"/>
              </a:ext>
            </a:extLst>
          </p:cNvPr>
          <p:cNvCxnSpPr>
            <a:cxnSpLocks/>
          </p:cNvCxnSpPr>
          <p:nvPr/>
        </p:nvCxnSpPr>
        <p:spPr>
          <a:xfrm>
            <a:off x="7307377" y="2193713"/>
            <a:ext cx="1988121" cy="1273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08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6" grpId="0"/>
      <p:bldP spid="17" grpId="0"/>
      <p:bldP spid="20" grpId="0"/>
      <p:bldP spid="29" grpId="0" animBg="1"/>
      <p:bldP spid="31" grpId="0" build="p" animBg="1"/>
      <p:bldP spid="31" grpId="1" build="p" animBg="1"/>
      <p:bldP spid="32" grpId="0" build="p" animBg="1"/>
      <p:bldP spid="32" grpId="1" build="p" animBg="1"/>
      <p:bldP spid="33" grpId="0" build="p" animBg="1"/>
      <p:bldP spid="33" grpId="1" build="p" animBg="1"/>
      <p:bldP spid="35" grpId="0" build="p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1E2080-91E2-4608-9561-C08BA009294D}"/>
              </a:ext>
            </a:extLst>
          </p:cNvPr>
          <p:cNvSpPr/>
          <p:nvPr/>
        </p:nvSpPr>
        <p:spPr>
          <a:xfrm>
            <a:off x="529390" y="1925053"/>
            <a:ext cx="3272589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7975C-0AA2-4987-A06E-EF49CDFA024B}"/>
              </a:ext>
            </a:extLst>
          </p:cNvPr>
          <p:cNvSpPr/>
          <p:nvPr/>
        </p:nvSpPr>
        <p:spPr>
          <a:xfrm>
            <a:off x="4459705" y="1925053"/>
            <a:ext cx="3272589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07645-E28D-4052-8F22-15F64DC7F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02913-7B40-4B14-92C4-69B02E6F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this pattern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CD0B5-6D76-4D8C-BEC0-88CF4B154A1C}"/>
              </a:ext>
            </a:extLst>
          </p:cNvPr>
          <p:cNvSpPr/>
          <p:nvPr/>
        </p:nvSpPr>
        <p:spPr>
          <a:xfrm>
            <a:off x="8390020" y="1925053"/>
            <a:ext cx="3272589" cy="3128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3BA8B-1AFF-4FC8-8838-6152085DF5E4}"/>
              </a:ext>
            </a:extLst>
          </p:cNvPr>
          <p:cNvSpPr txBox="1"/>
          <p:nvPr/>
        </p:nvSpPr>
        <p:spPr>
          <a:xfrm>
            <a:off x="838200" y="5406447"/>
            <a:ext cx="265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49838-3F95-4A6A-A3E5-78A4CB1FF053}"/>
              </a:ext>
            </a:extLst>
          </p:cNvPr>
          <p:cNvSpPr txBox="1"/>
          <p:nvPr/>
        </p:nvSpPr>
        <p:spPr>
          <a:xfrm>
            <a:off x="4770520" y="5406447"/>
            <a:ext cx="265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 configuration centrally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DF4BF-7184-47A4-9EEA-EF03B09D725B}"/>
              </a:ext>
            </a:extLst>
          </p:cNvPr>
          <p:cNvSpPr txBox="1"/>
          <p:nvPr/>
        </p:nvSpPr>
        <p:spPr>
          <a:xfrm>
            <a:off x="8702842" y="5452613"/>
            <a:ext cx="265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Audit configuration access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3814E-4270-4908-AC4A-99A72B23C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1632"/>
            <a:ext cx="780290" cy="780290"/>
          </a:xfrm>
          <a:prstGeom prst="rect">
            <a:avLst/>
          </a:prstGeom>
        </p:spPr>
      </p:pic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E52B478E-085F-4550-BDEC-CABDCB19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145" y="239182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5D7489-8858-4FE4-B988-ACDDD22DE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6" y="3761632"/>
            <a:ext cx="780290" cy="78029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C30BC92A-76F7-486D-A9A4-5DB7217B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271" y="239182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DB103-0DD3-44A7-806A-AB79F7E17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82" y="3986221"/>
            <a:ext cx="780290" cy="780290"/>
          </a:xfrm>
          <a:prstGeom prst="rect">
            <a:avLst/>
          </a:prstGeom>
        </p:spPr>
      </p:pic>
      <p:pic>
        <p:nvPicPr>
          <p:cNvPr id="16" name="Graphic 15" descr="Document">
            <a:extLst>
              <a:ext uri="{FF2B5EF4-FFF2-40B4-BE49-F238E27FC236}">
                <a16:creationId xmlns:a16="http://schemas.microsoft.com/office/drawing/2014/main" id="{5AE87818-2CE0-4CAC-B0D3-AE948F2C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2972" y="3031958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186DAB-EEBD-472E-85D7-6C34DDB9B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23" y="3986221"/>
            <a:ext cx="780290" cy="780290"/>
          </a:xfrm>
          <a:prstGeom prst="rect">
            <a:avLst/>
          </a:prstGeom>
        </p:spPr>
      </p:pic>
      <p:pic>
        <p:nvPicPr>
          <p:cNvPr id="18" name="Graphic 17" descr="Document">
            <a:extLst>
              <a:ext uri="{FF2B5EF4-FFF2-40B4-BE49-F238E27FC236}">
                <a16:creationId xmlns:a16="http://schemas.microsoft.com/office/drawing/2014/main" id="{4397D06F-3C40-4A0F-B28F-07ABC5A70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2313" y="3031958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AA1B6-28C8-49C1-8796-06EB05587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4" y="3986221"/>
            <a:ext cx="780290" cy="780290"/>
          </a:xfrm>
          <a:prstGeom prst="rect">
            <a:avLst/>
          </a:prstGeom>
        </p:spPr>
      </p:pic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247DA9C3-2256-406C-AFE8-34A682B60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764" y="3031958"/>
            <a:ext cx="914400" cy="914400"/>
          </a:xfrm>
          <a:prstGeom prst="rect">
            <a:avLst/>
          </a:prstGeom>
        </p:spPr>
      </p:pic>
      <p:pic>
        <p:nvPicPr>
          <p:cNvPr id="22" name="Graphic 21" descr="Man">
            <a:extLst>
              <a:ext uri="{FF2B5EF4-FFF2-40B4-BE49-F238E27FC236}">
                <a16:creationId xmlns:a16="http://schemas.microsoft.com/office/drawing/2014/main" id="{DB61E0FD-992D-460B-86E8-D5E082599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313" y="2041238"/>
            <a:ext cx="914400" cy="914400"/>
          </a:xfrm>
          <a:prstGeom prst="rect">
            <a:avLst/>
          </a:prstGeom>
        </p:spPr>
      </p:pic>
      <p:pic>
        <p:nvPicPr>
          <p:cNvPr id="24" name="Graphic 23" descr="Clipboard">
            <a:extLst>
              <a:ext uri="{FF2B5EF4-FFF2-40B4-BE49-F238E27FC236}">
                <a16:creationId xmlns:a16="http://schemas.microsoft.com/office/drawing/2014/main" id="{A72E9B6F-293E-41E4-BA4A-8F9A34D5A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9662" y="2293143"/>
            <a:ext cx="2366784" cy="23667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399043-B9F8-4E11-97B3-46CEC891C20C}"/>
              </a:ext>
            </a:extLst>
          </p:cNvPr>
          <p:cNvSpPr txBox="1"/>
          <p:nvPr/>
        </p:nvSpPr>
        <p:spPr>
          <a:xfrm>
            <a:off x="9623507" y="3165992"/>
            <a:ext cx="117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28150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C5B11-DC46-4F2F-A2D8-CDDB20F946F7}"/>
              </a:ext>
            </a:extLst>
          </p:cNvPr>
          <p:cNvSpPr/>
          <p:nvPr/>
        </p:nvSpPr>
        <p:spPr>
          <a:xfrm>
            <a:off x="4052047" y="1918447"/>
            <a:ext cx="3872753" cy="32551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8F9CF-E483-44B9-A5A5-5566B47D4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604A40-0C83-48F9-A5A4-780D992F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this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3A4F-1C60-49DA-A664-3E21F73EB9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52" y="3881948"/>
            <a:ext cx="780290" cy="78029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631A0773-4FEC-4BBD-BEC0-393A3599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9397" y="251214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C3305-A198-450C-810C-B28FBED1C644}"/>
              </a:ext>
            </a:extLst>
          </p:cNvPr>
          <p:cNvSpPr txBox="1"/>
          <p:nvPr/>
        </p:nvSpPr>
        <p:spPr>
          <a:xfrm>
            <a:off x="3176337" y="5173579"/>
            <a:ext cx="543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Simple, Single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87227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3E6F6-6F7B-4277-A978-0AB4BFDFD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CEF5A-82AA-452A-92F9-3C31AF0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External Configuration System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D6636-00B9-4FEE-ADB4-6BC486435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48" y="3032506"/>
            <a:ext cx="780290" cy="780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9D058-65A9-4894-AAD2-6D372335F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49" y="3032506"/>
            <a:ext cx="780290" cy="780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7A857-B8B8-4CCC-9763-041D472321A0}"/>
              </a:ext>
            </a:extLst>
          </p:cNvPr>
          <p:cNvSpPr txBox="1"/>
          <p:nvPr/>
        </p:nvSpPr>
        <p:spPr>
          <a:xfrm>
            <a:off x="7676147" y="1760729"/>
            <a:ext cx="3850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Certificates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0DBC7-0167-48F1-9A91-EA1BEF29B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2" y="4397358"/>
            <a:ext cx="1318461" cy="1318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DB876-B435-49A5-97F2-487E8783C681}"/>
              </a:ext>
            </a:extLst>
          </p:cNvPr>
          <p:cNvSpPr txBox="1"/>
          <p:nvPr/>
        </p:nvSpPr>
        <p:spPr>
          <a:xfrm>
            <a:off x="1880819" y="38127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A59E0-A190-4266-835A-94C973DF3FF7}"/>
              </a:ext>
            </a:extLst>
          </p:cNvPr>
          <p:cNvSpPr txBox="1"/>
          <p:nvPr/>
        </p:nvSpPr>
        <p:spPr>
          <a:xfrm>
            <a:off x="2903585" y="573748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DF54C7-28BE-4105-B8DA-5629F5CE3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31" y="5142114"/>
            <a:ext cx="595368" cy="595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6D962-0F04-4BAC-981A-22055E8C0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97" y="3422651"/>
            <a:ext cx="514064" cy="514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B82D8-38F3-43E7-B878-BE271737E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42" y="1673684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6AFA11-3BD0-49F8-B4F7-8CB000EE1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42" y="4203791"/>
            <a:ext cx="780290" cy="780290"/>
          </a:xfrm>
          <a:prstGeom prst="rect">
            <a:avLst/>
          </a:prstGeom>
        </p:spPr>
      </p:pic>
      <p:pic>
        <p:nvPicPr>
          <p:cNvPr id="21" name="Graphic 20" descr="Woman">
            <a:extLst>
              <a:ext uri="{FF2B5EF4-FFF2-40B4-BE49-F238E27FC236}">
                <a16:creationId xmlns:a16="http://schemas.microsoft.com/office/drawing/2014/main" id="{09400535-8995-43DF-8027-FD4E52D01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820" y="3107139"/>
            <a:ext cx="914400" cy="914400"/>
          </a:xfrm>
          <a:prstGeom prst="rect">
            <a:avLst/>
          </a:prstGeom>
        </p:spPr>
      </p:pic>
      <p:pic>
        <p:nvPicPr>
          <p:cNvPr id="23" name="Graphic 22" descr="Man">
            <a:extLst>
              <a:ext uri="{FF2B5EF4-FFF2-40B4-BE49-F238E27FC236}">
                <a16:creationId xmlns:a16="http://schemas.microsoft.com/office/drawing/2014/main" id="{4A2163A1-6B7A-4936-AD45-725B90F21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3687" y="3564339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BC459B1-36D7-463B-8F0D-79EAA95AC22A}"/>
              </a:ext>
            </a:extLst>
          </p:cNvPr>
          <p:cNvSpPr/>
          <p:nvPr/>
        </p:nvSpPr>
        <p:spPr>
          <a:xfrm>
            <a:off x="1652656" y="1646684"/>
            <a:ext cx="8886687" cy="4701556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Configuration is not part of the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applications share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Configuration is managed centrally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Separation between managing and reading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Applications don’t know secrets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5A9438-0383-4C5D-98C5-7E15DEB56538}"/>
              </a:ext>
            </a:extLst>
          </p:cNvPr>
          <p:cNvCxnSpPr/>
          <p:nvPr/>
        </p:nvCxnSpPr>
        <p:spPr>
          <a:xfrm flipH="1" flipV="1">
            <a:off x="2903585" y="4082502"/>
            <a:ext cx="556437" cy="51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B5DA52-507D-4941-B081-2F154232AEC0}"/>
              </a:ext>
            </a:extLst>
          </p:cNvPr>
          <p:cNvSpPr txBox="1"/>
          <p:nvPr/>
        </p:nvSpPr>
        <p:spPr>
          <a:xfrm>
            <a:off x="3229767" y="408250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access Token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E9D919-7F0D-4021-9B95-4A72F932467E}"/>
              </a:ext>
            </a:extLst>
          </p:cNvPr>
          <p:cNvCxnSpPr/>
          <p:nvPr/>
        </p:nvCxnSpPr>
        <p:spPr>
          <a:xfrm>
            <a:off x="3181803" y="3422651"/>
            <a:ext cx="1564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92660A-F934-47BD-96BC-31503A9DD6FB}"/>
              </a:ext>
            </a:extLst>
          </p:cNvPr>
          <p:cNvSpPr txBox="1"/>
          <p:nvPr/>
        </p:nvSpPr>
        <p:spPr>
          <a:xfrm>
            <a:off x="3229767" y="289040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Secret token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B62BD6-705A-4E2C-80EE-B3EA6BB607EA}"/>
              </a:ext>
            </a:extLst>
          </p:cNvPr>
          <p:cNvCxnSpPr/>
          <p:nvPr/>
        </p:nvCxnSpPr>
        <p:spPr>
          <a:xfrm flipV="1">
            <a:off x="4778483" y="4182128"/>
            <a:ext cx="563216" cy="4118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0CD121-CC14-4E9C-AC78-3C8A2B4824BF}"/>
              </a:ext>
            </a:extLst>
          </p:cNvPr>
          <p:cNvSpPr txBox="1"/>
          <p:nvPr/>
        </p:nvSpPr>
        <p:spPr>
          <a:xfrm>
            <a:off x="5123259" y="44570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5867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3" grpId="0"/>
      <p:bldP spid="24" grpId="0" build="p" animBg="1"/>
      <p:bldP spid="27" grpId="0"/>
      <p:bldP spid="30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D065D-E301-4EDB-8BA0-27FAE81BC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15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3D1592-41FA-4D3C-8445-9A64264C74B3}"/>
              </a:ext>
            </a:extLst>
          </p:cNvPr>
          <p:cNvCxnSpPr/>
          <p:nvPr/>
        </p:nvCxnSpPr>
        <p:spPr>
          <a:xfrm>
            <a:off x="4499811" y="409074"/>
            <a:ext cx="0" cy="6143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lipboard">
            <a:extLst>
              <a:ext uri="{FF2B5EF4-FFF2-40B4-BE49-F238E27FC236}">
                <a16:creationId xmlns:a16="http://schemas.microsoft.com/office/drawing/2014/main" id="{8A9E5BD7-70A1-4FC0-B918-9EF280BA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26" y="2153653"/>
            <a:ext cx="2394284" cy="2394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480FD-AF59-40C1-9E54-3CFF0A58D5EB}"/>
              </a:ext>
            </a:extLst>
          </p:cNvPr>
          <p:cNvSpPr txBox="1"/>
          <p:nvPr/>
        </p:nvSpPr>
        <p:spPr>
          <a:xfrm>
            <a:off x="877302" y="1630433"/>
            <a:ext cx="195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247DF-9813-4199-9E97-5C2035A20C6C}"/>
              </a:ext>
            </a:extLst>
          </p:cNvPr>
          <p:cNvSpPr txBox="1"/>
          <p:nvPr/>
        </p:nvSpPr>
        <p:spPr>
          <a:xfrm>
            <a:off x="4719387" y="847150"/>
            <a:ext cx="632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External Configuration System 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Separate Configuration from 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 configuration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Applications share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 external configuration system as critical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194118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9E878-2FA3-49A7-B926-90EA20DDE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01DAF-B36A-4B4E-AE1A-B469E39D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7068"/>
            <a:ext cx="10515600" cy="904117"/>
          </a:xfrm>
        </p:spPr>
        <p:txBody>
          <a:bodyPr/>
          <a:lstStyle/>
          <a:p>
            <a:pPr algn="ctr"/>
            <a:r>
              <a:rPr lang="en-US" dirty="0"/>
              <a:t>Federated Identity Pattern</a:t>
            </a:r>
          </a:p>
        </p:txBody>
      </p:sp>
    </p:spTree>
    <p:extLst>
      <p:ext uri="{BB962C8B-B14F-4D97-AF65-F5344CB8AC3E}">
        <p14:creationId xmlns:p14="http://schemas.microsoft.com/office/powerpoint/2010/main" val="61636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F5A780-459D-47F0-80EE-563CD15D5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identity</a:t>
            </a:r>
          </a:p>
          <a:p>
            <a:r>
              <a:rPr lang="en-US" dirty="0"/>
              <a:t>How to solve it </a:t>
            </a:r>
          </a:p>
          <a:p>
            <a:r>
              <a:rPr lang="en-US" dirty="0"/>
              <a:t>Considerations</a:t>
            </a:r>
          </a:p>
          <a:p>
            <a:r>
              <a:rPr lang="en-US" dirty="0"/>
              <a:t>When to use the pattern and when not to</a:t>
            </a:r>
          </a:p>
          <a:p>
            <a:r>
              <a:rPr lang="en-US" dirty="0"/>
              <a:t>Example of the pattern in Azure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7DBB3-25FF-43E8-A5C7-EB8B7FB99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706D45-65D0-4301-BD67-4A72550E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1742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7AF9DE-8E8D-4217-8F96-3410B277385D}"/>
              </a:ext>
            </a:extLst>
          </p:cNvPr>
          <p:cNvSpPr/>
          <p:nvPr/>
        </p:nvSpPr>
        <p:spPr>
          <a:xfrm>
            <a:off x="685800" y="2351314"/>
            <a:ext cx="1807029" cy="2253343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1BFA3E-0187-4CB8-9692-82ACE88EF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E83FA-EC80-4819-994A-8E44036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Identity and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EB669-C7B4-49A8-91C0-CDB9C7B36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6" y="2924005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9CD04-F33C-493D-8B65-E7589A57861F}"/>
              </a:ext>
            </a:extLst>
          </p:cNvPr>
          <p:cNvSpPr txBox="1"/>
          <p:nvPr/>
        </p:nvSpPr>
        <p:spPr>
          <a:xfrm>
            <a:off x="950700" y="370429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8" name="Graphic 7" descr="Children">
            <a:extLst>
              <a:ext uri="{FF2B5EF4-FFF2-40B4-BE49-F238E27FC236}">
                <a16:creationId xmlns:a16="http://schemas.microsoft.com/office/drawing/2014/main" id="{C0A1704A-7EDC-41E5-A701-0463525CA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6428" y="286010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E900C-3218-4913-AF4E-992972CD8F04}"/>
              </a:ext>
            </a:extLst>
          </p:cNvPr>
          <p:cNvSpPr txBox="1"/>
          <p:nvPr/>
        </p:nvSpPr>
        <p:spPr>
          <a:xfrm>
            <a:off x="8514357" y="363377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A1BBA3-E164-499F-A0AD-130EB8B2CA61}"/>
              </a:ext>
            </a:extLst>
          </p:cNvPr>
          <p:cNvCxnSpPr>
            <a:stCxn id="8" idx="1"/>
            <a:endCxn id="5" idx="3"/>
          </p:cNvCxnSpPr>
          <p:nvPr/>
        </p:nvCxnSpPr>
        <p:spPr>
          <a:xfrm flipH="1" flipV="1">
            <a:off x="2008656" y="3314150"/>
            <a:ext cx="6427772" cy="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83A69B3-B2FF-4FCD-B4A2-63D7F229B3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22" y="1786734"/>
            <a:ext cx="780290" cy="780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B8357B-3CCA-419C-8E50-C83474A605FD}"/>
              </a:ext>
            </a:extLst>
          </p:cNvPr>
          <p:cNvSpPr txBox="1"/>
          <p:nvPr/>
        </p:nvSpPr>
        <p:spPr>
          <a:xfrm>
            <a:off x="2957754" y="183170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FF0F-30A8-4B6F-9A17-C147423C2A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6" y="4281523"/>
            <a:ext cx="780290" cy="780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601C52-C9AC-429C-A2CE-211FCA0E5811}"/>
              </a:ext>
            </a:extLst>
          </p:cNvPr>
          <p:cNvSpPr txBox="1"/>
          <p:nvPr/>
        </p:nvSpPr>
        <p:spPr>
          <a:xfrm>
            <a:off x="1054093" y="519816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Identities</a:t>
            </a:r>
          </a:p>
        </p:txBody>
      </p:sp>
    </p:spTree>
    <p:extLst>
      <p:ext uri="{BB962C8B-B14F-4D97-AF65-F5344CB8AC3E}">
        <p14:creationId xmlns:p14="http://schemas.microsoft.com/office/powerpoint/2010/main" val="243914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43E4C-5E5B-44D8-8CC5-654151EE6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8657" y="6328772"/>
            <a:ext cx="2743200" cy="365125"/>
          </a:xfrm>
        </p:spPr>
        <p:txBody>
          <a:bodyPr/>
          <a:lstStyle/>
          <a:p>
            <a:fld id="{BD173E30-8D43-43BA-9C8B-0C6B0D93C555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609975-52E4-4119-AA61-2018C0DB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Identity and Authentication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BEAC8-FF22-40DE-B803-2DDF44633F11}"/>
              </a:ext>
            </a:extLst>
          </p:cNvPr>
          <p:cNvSpPr/>
          <p:nvPr/>
        </p:nvSpPr>
        <p:spPr>
          <a:xfrm>
            <a:off x="3418825" y="3601582"/>
            <a:ext cx="1371600" cy="137160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9D003-F90B-4A45-87B8-CD138D9FC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80" y="3897237"/>
            <a:ext cx="780290" cy="780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E5076-8C4D-41E1-B4B2-549766922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82" y="4783541"/>
            <a:ext cx="615285" cy="615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4BAF2D-83C8-4BE1-9088-A549C14CCD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67" y="3110312"/>
            <a:ext cx="639097" cy="6390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1163CA-65BB-450C-A5BF-83DF19927EBB}"/>
              </a:ext>
            </a:extLst>
          </p:cNvPr>
          <p:cNvSpPr/>
          <p:nvPr/>
        </p:nvSpPr>
        <p:spPr>
          <a:xfrm>
            <a:off x="3282904" y="1618140"/>
            <a:ext cx="1371600" cy="137160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40F03-8A88-4C18-B91C-0D0B5F886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59" y="1913795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05565-5870-41A3-BBC3-A9C84CEB9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61" y="2800099"/>
            <a:ext cx="615285" cy="615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00BAA-9C7F-4299-AB14-7F0EA959F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46" y="1126870"/>
            <a:ext cx="639097" cy="639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4695F5-B7C4-4323-BD6D-887FDACB236B}"/>
              </a:ext>
            </a:extLst>
          </p:cNvPr>
          <p:cNvSpPr/>
          <p:nvPr/>
        </p:nvSpPr>
        <p:spPr>
          <a:xfrm>
            <a:off x="4859189" y="5082039"/>
            <a:ext cx="1371600" cy="137160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1F08D1-167E-4158-9AAF-973EE11E9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44" y="5377694"/>
            <a:ext cx="780290" cy="780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E9DB37-ACDB-4CEA-A8AC-1FD8832FD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46" y="6263998"/>
            <a:ext cx="615285" cy="615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5BD721-5C75-429D-9BFE-49B547E1A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31" y="4590769"/>
            <a:ext cx="639097" cy="639097"/>
          </a:xfrm>
          <a:prstGeom prst="rect">
            <a:avLst/>
          </a:prstGeom>
        </p:spPr>
      </p:pic>
      <p:pic>
        <p:nvPicPr>
          <p:cNvPr id="18" name="Graphic 17" descr="Children">
            <a:extLst>
              <a:ext uri="{FF2B5EF4-FFF2-40B4-BE49-F238E27FC236}">
                <a16:creationId xmlns:a16="http://schemas.microsoft.com/office/drawing/2014/main" id="{D84D15D9-2835-4269-AE1A-40CED2248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257" y="2674912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9565DD-3E54-4ED7-9C2C-6DE84C4CD8E8}"/>
              </a:ext>
            </a:extLst>
          </p:cNvPr>
          <p:cNvCxnSpPr>
            <a:stCxn id="18" idx="1"/>
            <a:endCxn id="10" idx="3"/>
          </p:cNvCxnSpPr>
          <p:nvPr/>
        </p:nvCxnSpPr>
        <p:spPr>
          <a:xfrm flipH="1" flipV="1">
            <a:off x="4654504" y="2303940"/>
            <a:ext cx="4369753" cy="82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A2664A-FFBE-4ABA-ACF9-4AB59AC86FCA}"/>
              </a:ext>
            </a:extLst>
          </p:cNvPr>
          <p:cNvCxnSpPr>
            <a:stCxn id="18" idx="1"/>
            <a:endCxn id="5" idx="3"/>
          </p:cNvCxnSpPr>
          <p:nvPr/>
        </p:nvCxnSpPr>
        <p:spPr>
          <a:xfrm flipH="1">
            <a:off x="4790425" y="3132112"/>
            <a:ext cx="4233832" cy="115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698D27-AB56-436F-8166-BA7701353A11}"/>
              </a:ext>
            </a:extLst>
          </p:cNvPr>
          <p:cNvCxnSpPr>
            <a:stCxn id="18" idx="1"/>
            <a:endCxn id="14" idx="3"/>
          </p:cNvCxnSpPr>
          <p:nvPr/>
        </p:nvCxnSpPr>
        <p:spPr>
          <a:xfrm flipH="1">
            <a:off x="6230789" y="3132112"/>
            <a:ext cx="2793468" cy="2635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Man">
            <a:extLst>
              <a:ext uri="{FF2B5EF4-FFF2-40B4-BE49-F238E27FC236}">
                <a16:creationId xmlns:a16="http://schemas.microsoft.com/office/drawing/2014/main" id="{CC5F8260-9749-481D-BBAA-DD07A8C08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474" y="323812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6C91A1-762E-413A-86A0-D45174C766F3}"/>
              </a:ext>
            </a:extLst>
          </p:cNvPr>
          <p:cNvSpPr txBox="1"/>
          <p:nvPr/>
        </p:nvSpPr>
        <p:spPr>
          <a:xfrm>
            <a:off x="261510" y="4152526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D966AF-94BE-477D-9E49-F3D496FC1BFF}"/>
              </a:ext>
            </a:extLst>
          </p:cNvPr>
          <p:cNvCxnSpPr>
            <a:stCxn id="26" idx="0"/>
            <a:endCxn id="10" idx="1"/>
          </p:cNvCxnSpPr>
          <p:nvPr/>
        </p:nvCxnSpPr>
        <p:spPr>
          <a:xfrm flipV="1">
            <a:off x="941674" y="2303940"/>
            <a:ext cx="2341230" cy="93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B8604E-2E13-467B-AB91-A5DD7E590739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398874" y="3695326"/>
            <a:ext cx="1970715" cy="4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9D7B2-303A-49A7-A96B-30E4A6169279}"/>
              </a:ext>
            </a:extLst>
          </p:cNvPr>
          <p:cNvCxnSpPr>
            <a:cxnSpLocks/>
          </p:cNvCxnSpPr>
          <p:nvPr/>
        </p:nvCxnSpPr>
        <p:spPr>
          <a:xfrm>
            <a:off x="964759" y="4313081"/>
            <a:ext cx="3856878" cy="2102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9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AF6F0-921B-442D-84BA-A7F6042AB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87980E-9324-42B7-97D7-979966EB6C31}"/>
              </a:ext>
            </a:extLst>
          </p:cNvPr>
          <p:cNvCxnSpPr/>
          <p:nvPr/>
        </p:nvCxnSpPr>
        <p:spPr>
          <a:xfrm>
            <a:off x="4283242" y="770021"/>
            <a:ext cx="0" cy="5586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64FBC6-6D2F-428A-BE94-D121704459CB}"/>
              </a:ext>
            </a:extLst>
          </p:cNvPr>
          <p:cNvSpPr txBox="1"/>
          <p:nvPr/>
        </p:nvSpPr>
        <p:spPr>
          <a:xfrm>
            <a:off x="4836695" y="1082842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are Design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11B37-FDA6-46A5-8891-4B91D33E56BC}"/>
              </a:ext>
            </a:extLst>
          </p:cNvPr>
          <p:cNvSpPr txBox="1"/>
          <p:nvPr/>
        </p:nvSpPr>
        <p:spPr>
          <a:xfrm>
            <a:off x="4836696" y="2093495"/>
            <a:ext cx="6328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Solutions to common software design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common language for software professionals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Recipes for designing solutions</a:t>
            </a:r>
          </a:p>
        </p:txBody>
      </p:sp>
      <p:pic>
        <p:nvPicPr>
          <p:cNvPr id="12" name="Graphic 11" descr="Atom">
            <a:extLst>
              <a:ext uri="{FF2B5EF4-FFF2-40B4-BE49-F238E27FC236}">
                <a16:creationId xmlns:a16="http://schemas.microsoft.com/office/drawing/2014/main" id="{231FE2BF-5D8D-44E4-B192-97C7218D9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70" y="2161284"/>
            <a:ext cx="2301133" cy="23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50C2F-6BAC-4478-83D1-1930D273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98783B-9E03-4025-87B6-FCC79204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Identity and Authentication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2ACEB3A5-7181-4456-B4D9-F4713BCA4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285" y="2354109"/>
            <a:ext cx="2185233" cy="2185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CE1C91-B261-4B98-AB24-9AB65A0E680A}"/>
              </a:ext>
            </a:extLst>
          </p:cNvPr>
          <p:cNvSpPr txBox="1"/>
          <p:nvPr/>
        </p:nvSpPr>
        <p:spPr>
          <a:xfrm>
            <a:off x="838200" y="4700879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Complex </a:t>
            </a:r>
          </a:p>
          <a:p>
            <a:pPr algn="ctr"/>
            <a:r>
              <a:rPr lang="en-US" dirty="0"/>
              <a:t>development</a:t>
            </a:r>
          </a:p>
          <a:p>
            <a:pPr algn="ctr"/>
            <a:r>
              <a:rPr lang="en-US" dirty="0"/>
              <a:t>and maintenance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81CD5D9D-4627-49E3-917E-271908730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485" y="2613967"/>
            <a:ext cx="1665515" cy="1665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A6BEA-A4FD-45BC-BD1E-4BF5EE44E634}"/>
              </a:ext>
            </a:extLst>
          </p:cNvPr>
          <p:cNvSpPr txBox="1"/>
          <p:nvPr/>
        </p:nvSpPr>
        <p:spPr>
          <a:xfrm>
            <a:off x="4366880" y="4700879"/>
            <a:ext cx="172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management takes lot of effort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D3593-FB03-46F1-AE31-B650A10A2C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67" y="2788484"/>
            <a:ext cx="1368804" cy="13688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1728A8-761A-4E52-A070-45EE00A2EB53}"/>
              </a:ext>
            </a:extLst>
          </p:cNvPr>
          <p:cNvSpPr txBox="1"/>
          <p:nvPr/>
        </p:nvSpPr>
        <p:spPr>
          <a:xfrm>
            <a:off x="7235809" y="4700878"/>
            <a:ext cx="172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 to keep the system secure</a:t>
            </a:r>
          </a:p>
        </p:txBody>
      </p:sp>
      <p:pic>
        <p:nvPicPr>
          <p:cNvPr id="16" name="Graphic 15" descr="Worried Face with No Fill">
            <a:extLst>
              <a:ext uri="{FF2B5EF4-FFF2-40B4-BE49-F238E27FC236}">
                <a16:creationId xmlns:a16="http://schemas.microsoft.com/office/drawing/2014/main" id="{251669EA-1F89-403C-89B0-8CC566E655A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8028" y="2720374"/>
            <a:ext cx="1436914" cy="1436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F27CC8-5FAB-4C8F-8BF6-CC1CCFF6769D}"/>
              </a:ext>
            </a:extLst>
          </p:cNvPr>
          <p:cNvSpPr txBox="1"/>
          <p:nvPr/>
        </p:nvSpPr>
        <p:spPr>
          <a:xfrm>
            <a:off x="9661925" y="4700878"/>
            <a:ext cx="172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Bad User Experience (no single sign on)</a:t>
            </a:r>
          </a:p>
        </p:txBody>
      </p:sp>
    </p:spTree>
    <p:extLst>
      <p:ext uri="{BB962C8B-B14F-4D97-AF65-F5344CB8AC3E}">
        <p14:creationId xmlns:p14="http://schemas.microsoft.com/office/powerpoint/2010/main" val="115758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20652D-23EE-4FB5-8E49-A0B665DC9FC6}"/>
              </a:ext>
            </a:extLst>
          </p:cNvPr>
          <p:cNvSpPr/>
          <p:nvPr/>
        </p:nvSpPr>
        <p:spPr>
          <a:xfrm>
            <a:off x="3290060" y="2598000"/>
            <a:ext cx="2367956" cy="162197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8D9B7-F41F-44B0-93DF-93825D3D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to the problem</a:t>
            </a:r>
          </a:p>
        </p:txBody>
      </p:sp>
      <p:pic>
        <p:nvPicPr>
          <p:cNvPr id="5" name="Graphic 4" descr="Children">
            <a:extLst>
              <a:ext uri="{FF2B5EF4-FFF2-40B4-BE49-F238E27FC236}">
                <a16:creationId xmlns:a16="http://schemas.microsoft.com/office/drawing/2014/main" id="{5750E570-3263-410F-A75E-34F773549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483" y="2819213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9FB33-F626-477A-9E9A-80B775B7FF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52" y="5190337"/>
            <a:ext cx="780290" cy="780290"/>
          </a:xfrm>
          <a:prstGeom prst="rect">
            <a:avLst/>
          </a:prstGeom>
        </p:spPr>
      </p:pic>
      <p:pic>
        <p:nvPicPr>
          <p:cNvPr id="9" name="Graphic 8" descr="Users">
            <a:extLst>
              <a:ext uri="{FF2B5EF4-FFF2-40B4-BE49-F238E27FC236}">
                <a16:creationId xmlns:a16="http://schemas.microsoft.com/office/drawing/2014/main" id="{B97C6AD7-9704-434C-B700-4B3F7EEF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9742" y="281921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40DA7E-08BD-486E-A537-5B56EFA0F987}"/>
              </a:ext>
            </a:extLst>
          </p:cNvPr>
          <p:cNvSpPr txBox="1"/>
          <p:nvPr/>
        </p:nvSpPr>
        <p:spPr>
          <a:xfrm>
            <a:off x="270412" y="355174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866E3-F58E-4FFB-96BA-6C830D3D8FD5}"/>
              </a:ext>
            </a:extLst>
          </p:cNvPr>
          <p:cNvSpPr txBox="1"/>
          <p:nvPr/>
        </p:nvSpPr>
        <p:spPr>
          <a:xfrm>
            <a:off x="3786186" y="590692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54729-C029-4847-A5A8-E09B1FE4A67E}"/>
              </a:ext>
            </a:extLst>
          </p:cNvPr>
          <p:cNvSpPr txBox="1"/>
          <p:nvPr/>
        </p:nvSpPr>
        <p:spPr>
          <a:xfrm>
            <a:off x="3367990" y="359686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8DEFD9-D497-46C9-8157-3CACF4AE14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9" y="2598000"/>
            <a:ext cx="639097" cy="6390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1B249A-FB66-4FAD-9DFF-6BF71FF57C6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49683" y="3921075"/>
            <a:ext cx="2988308" cy="211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09CC4F-3E8A-4F3B-A953-35AC4A38F94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106883" y="3408985"/>
            <a:ext cx="2956969" cy="217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9627C7-F07F-4327-9744-A1FB9D25A946}"/>
              </a:ext>
            </a:extLst>
          </p:cNvPr>
          <p:cNvSpPr txBox="1"/>
          <p:nvPr/>
        </p:nvSpPr>
        <p:spPr>
          <a:xfrm>
            <a:off x="8316687" y="1522087"/>
            <a:ext cx="3722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authenticate at IDP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token (Claims)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application with token</a:t>
            </a:r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831D85-610B-468A-8BB3-6EB8468B7454}"/>
              </a:ext>
            </a:extLst>
          </p:cNvPr>
          <p:cNvCxnSpPr>
            <a:stCxn id="5" idx="0"/>
          </p:cNvCxnSpPr>
          <p:nvPr/>
        </p:nvCxnSpPr>
        <p:spPr>
          <a:xfrm>
            <a:off x="649683" y="2819213"/>
            <a:ext cx="2146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7F4F70-BB01-477C-BFDA-09116C5E06A8}"/>
              </a:ext>
            </a:extLst>
          </p:cNvPr>
          <p:cNvCxnSpPr>
            <a:endCxn id="5" idx="3"/>
          </p:cNvCxnSpPr>
          <p:nvPr/>
        </p:nvCxnSpPr>
        <p:spPr>
          <a:xfrm flipH="1">
            <a:off x="1106883" y="3276413"/>
            <a:ext cx="168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987A57-0E12-4FB3-80E4-C8F4EDC1CB2B}"/>
              </a:ext>
            </a:extLst>
          </p:cNvPr>
          <p:cNvCxnSpPr/>
          <p:nvPr/>
        </p:nvCxnSpPr>
        <p:spPr>
          <a:xfrm>
            <a:off x="4386942" y="4494733"/>
            <a:ext cx="0" cy="48464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F8231B-C616-45AB-B4DB-BA1EC34CFD28}"/>
              </a:ext>
            </a:extLst>
          </p:cNvPr>
          <p:cNvSpPr txBox="1"/>
          <p:nvPr/>
        </p:nvSpPr>
        <p:spPr>
          <a:xfrm>
            <a:off x="4453997" y="458975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2FC146-DBD1-41FE-95D4-DFC69CB88170}"/>
              </a:ext>
            </a:extLst>
          </p:cNvPr>
          <p:cNvSpPr txBox="1"/>
          <p:nvPr/>
        </p:nvSpPr>
        <p:spPr>
          <a:xfrm>
            <a:off x="5270003" y="4997623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Authorized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ED06CB-C37D-4D0D-ADAF-96580A0270CF}"/>
              </a:ext>
            </a:extLst>
          </p:cNvPr>
          <p:cNvCxnSpPr>
            <a:stCxn id="10" idx="3"/>
          </p:cNvCxnSpPr>
          <p:nvPr/>
        </p:nvCxnSpPr>
        <p:spPr>
          <a:xfrm>
            <a:off x="1028953" y="3736409"/>
            <a:ext cx="2900789" cy="206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DC0060C-EF15-4522-B53C-3F97D7BD44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07" y="1654082"/>
            <a:ext cx="780290" cy="7802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8750B1-7EA1-4C8F-9735-139E81239E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2" y="3509154"/>
            <a:ext cx="780290" cy="78029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A76CFC-2355-4375-B38F-835A99FC2BB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658016" y="2239608"/>
            <a:ext cx="1123784" cy="11693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876D31F-D683-403F-BE7E-146B47959535}"/>
              </a:ext>
            </a:extLst>
          </p:cNvPr>
          <p:cNvSpPr txBox="1"/>
          <p:nvPr/>
        </p:nvSpPr>
        <p:spPr>
          <a:xfrm rot="18858682">
            <a:off x="5807666" y="229634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9FAD52-078D-4278-A855-348E7DD88BA9}"/>
              </a:ext>
            </a:extLst>
          </p:cNvPr>
          <p:cNvCxnSpPr>
            <a:cxnSpLocks/>
            <a:stCxn id="13" idx="3"/>
            <a:endCxn id="35" idx="1"/>
          </p:cNvCxnSpPr>
          <p:nvPr/>
        </p:nvCxnSpPr>
        <p:spPr>
          <a:xfrm>
            <a:off x="5658016" y="3408986"/>
            <a:ext cx="1233106" cy="4903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54A978-FB38-467E-9DA4-9AC29FDA1227}"/>
              </a:ext>
            </a:extLst>
          </p:cNvPr>
          <p:cNvSpPr txBox="1"/>
          <p:nvPr/>
        </p:nvSpPr>
        <p:spPr>
          <a:xfrm rot="1305221">
            <a:off x="5890759" y="36056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102417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D065D-E301-4EDB-8BA0-27FAE81BC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22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3D1592-41FA-4D3C-8445-9A64264C74B3}"/>
              </a:ext>
            </a:extLst>
          </p:cNvPr>
          <p:cNvCxnSpPr/>
          <p:nvPr/>
        </p:nvCxnSpPr>
        <p:spPr>
          <a:xfrm>
            <a:off x="4499811" y="409074"/>
            <a:ext cx="0" cy="6143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lipboard">
            <a:extLst>
              <a:ext uri="{FF2B5EF4-FFF2-40B4-BE49-F238E27FC236}">
                <a16:creationId xmlns:a16="http://schemas.microsoft.com/office/drawing/2014/main" id="{8A9E5BD7-70A1-4FC0-B918-9EF280BA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26" y="2153653"/>
            <a:ext cx="2394284" cy="2394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480FD-AF59-40C1-9E54-3CFF0A58D5EB}"/>
              </a:ext>
            </a:extLst>
          </p:cNvPr>
          <p:cNvSpPr txBox="1"/>
          <p:nvPr/>
        </p:nvSpPr>
        <p:spPr>
          <a:xfrm>
            <a:off x="877302" y="1630433"/>
            <a:ext cx="195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247DF-9813-4199-9E97-5C2035A20C6C}"/>
              </a:ext>
            </a:extLst>
          </p:cNvPr>
          <p:cNvSpPr txBox="1"/>
          <p:nvPr/>
        </p:nvSpPr>
        <p:spPr>
          <a:xfrm>
            <a:off x="4719387" y="847150"/>
            <a:ext cx="6324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Misson</a:t>
            </a:r>
            <a:r>
              <a:rPr lang="en-US" sz="2800" dirty="0"/>
              <a:t> critical production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Availability, performance,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External identity provider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basic information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Store information with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Identity Management System authenticates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Application authorizes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Claims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72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0E13A9-4860-4337-BF99-A0769AAB9136}"/>
              </a:ext>
            </a:extLst>
          </p:cNvPr>
          <p:cNvSpPr/>
          <p:nvPr/>
        </p:nvSpPr>
        <p:spPr>
          <a:xfrm>
            <a:off x="4430486" y="2394857"/>
            <a:ext cx="2560320" cy="256032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56ACC-E974-444A-9F6E-B800D1535191}"/>
              </a:ext>
            </a:extLst>
          </p:cNvPr>
          <p:cNvSpPr/>
          <p:nvPr/>
        </p:nvSpPr>
        <p:spPr>
          <a:xfrm>
            <a:off x="838200" y="2394857"/>
            <a:ext cx="2560320" cy="256032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E8CFE-C324-4412-9F54-C941E788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2F2C0-567A-45E3-992E-3B867CFA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this pattern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B99F8-CC3E-4E8F-B7CC-955510F37008}"/>
              </a:ext>
            </a:extLst>
          </p:cNvPr>
          <p:cNvSpPr/>
          <p:nvPr/>
        </p:nvSpPr>
        <p:spPr>
          <a:xfrm>
            <a:off x="8022772" y="2394857"/>
            <a:ext cx="2560320" cy="256032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8" name="Graphic 7" descr="Children">
            <a:extLst>
              <a:ext uri="{FF2B5EF4-FFF2-40B4-BE49-F238E27FC236}">
                <a16:creationId xmlns:a16="http://schemas.microsoft.com/office/drawing/2014/main" id="{6412441C-5CD5-4A79-961F-6F9149C3B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635" y="2724326"/>
            <a:ext cx="1226625" cy="122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15439-ADD1-4D08-A7FB-C8BA4A9C4D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53" y="4131997"/>
            <a:ext cx="780290" cy="78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27DFC-9721-4E16-9360-E4E45F15AD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7" y="3993841"/>
            <a:ext cx="780290" cy="78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CE585-6768-4C16-B0D6-F7842FB1B7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92" y="3355596"/>
            <a:ext cx="780290" cy="780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0FB706-42AC-4D67-A1CF-25953A5C1ED5}"/>
              </a:ext>
            </a:extLst>
          </p:cNvPr>
          <p:cNvSpPr txBox="1"/>
          <p:nvPr/>
        </p:nvSpPr>
        <p:spPr>
          <a:xfrm>
            <a:off x="1318932" y="5272624"/>
            <a:ext cx="187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Sign 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9A8C-BE18-4A66-9CE2-42A0138C10B3}"/>
              </a:ext>
            </a:extLst>
          </p:cNvPr>
          <p:cNvSpPr txBox="1"/>
          <p:nvPr/>
        </p:nvSpPr>
        <p:spPr>
          <a:xfrm>
            <a:off x="4775355" y="5180291"/>
            <a:ext cx="1870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Authenticate external users</a:t>
            </a:r>
            <a:br>
              <a:rPr lang="en-US" dirty="0"/>
            </a:br>
            <a:r>
              <a:rPr lang="en-US" dirty="0"/>
              <a:t>B2B and B2C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07A549-D8A0-4103-83A1-B85C975CED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06" y="3213551"/>
            <a:ext cx="780290" cy="780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A88FCF-52A7-442A-844A-74532D80B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1" y="3351707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3607F6-8ABC-4192-BB24-4A9AF6C493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9497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083192-0F50-4DD2-B5D2-C5B9A60AEA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92" y="3897299"/>
            <a:ext cx="780290" cy="7802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84989-E1B9-40E1-99BD-D8054F279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35" y="3235633"/>
            <a:ext cx="527576" cy="527576"/>
          </a:xfrm>
          <a:prstGeom prst="rect">
            <a:avLst/>
          </a:prstGeom>
        </p:spPr>
      </p:pic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A55F4881-84A4-4338-B3F8-C9825627EA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0218" y="2576591"/>
            <a:ext cx="613312" cy="6133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9B616D-6AA1-46B2-A048-1E0E172D19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22" y="3851529"/>
            <a:ext cx="513746" cy="513746"/>
          </a:xfrm>
          <a:prstGeom prst="rect">
            <a:avLst/>
          </a:prstGeom>
        </p:spPr>
      </p:pic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F987167C-D20F-4587-93F7-663BEBF7B7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4999" y="2574876"/>
            <a:ext cx="613312" cy="613312"/>
          </a:xfrm>
          <a:prstGeom prst="rect">
            <a:avLst/>
          </a:prstGeom>
        </p:spPr>
      </p:pic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8D4AB56D-D7EB-4EC8-B153-2488BAE8186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9780" y="2574876"/>
            <a:ext cx="613312" cy="61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02E48D-3FFD-43C5-A818-67B990788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22" y="3268691"/>
            <a:ext cx="527576" cy="5275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629148-BB2A-4D48-A8B2-32D30A8485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10" y="3235633"/>
            <a:ext cx="527576" cy="5275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750D1C-6661-4182-9DA3-66F354A5DE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68" y="4383986"/>
            <a:ext cx="488130" cy="4881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4C9DDF-3373-4CD6-A47D-D5D7EF376370}"/>
              </a:ext>
            </a:extLst>
          </p:cNvPr>
          <p:cNvSpPr txBox="1"/>
          <p:nvPr/>
        </p:nvSpPr>
        <p:spPr>
          <a:xfrm>
            <a:off x="8376816" y="5194098"/>
            <a:ext cx="187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 tenants Multi IDP</a:t>
            </a:r>
          </a:p>
        </p:txBody>
      </p:sp>
    </p:spTree>
    <p:extLst>
      <p:ext uri="{BB962C8B-B14F-4D97-AF65-F5344CB8AC3E}">
        <p14:creationId xmlns:p14="http://schemas.microsoft.com/office/powerpoint/2010/main" val="224573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BB5F-E1B1-4482-88F5-E599A6E80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4975BA-8999-40E9-9131-102608AD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DB7D3-8753-42DD-B06E-05E96E7C9707}"/>
              </a:ext>
            </a:extLst>
          </p:cNvPr>
          <p:cNvSpPr/>
          <p:nvPr/>
        </p:nvSpPr>
        <p:spPr>
          <a:xfrm>
            <a:off x="4528457" y="1382485"/>
            <a:ext cx="2560320" cy="256032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A1EC4-1ECB-45D9-AF71-6C63C0ADC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72" y="1675184"/>
            <a:ext cx="780290" cy="780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CA735-1773-4D4E-9E44-8856BAD20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72" y="2748173"/>
            <a:ext cx="780290" cy="780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99954-2F73-40CC-9BD5-C2A418FA2484}"/>
              </a:ext>
            </a:extLst>
          </p:cNvPr>
          <p:cNvSpPr txBox="1"/>
          <p:nvPr/>
        </p:nvSpPr>
        <p:spPr>
          <a:xfrm>
            <a:off x="4318465" y="423550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with custom user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10090-F510-41A7-A452-DC566B7976EA}"/>
              </a:ext>
            </a:extLst>
          </p:cNvPr>
          <p:cNvSpPr txBox="1"/>
          <p:nvPr/>
        </p:nvSpPr>
        <p:spPr>
          <a:xfrm>
            <a:off x="4589375" y="4812447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10417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AD102-384B-44EE-A473-5EC6D2E33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CE68C3-CF4D-49EE-991E-71F90EA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49A8E-DA82-41E9-97E4-61A505057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72" y="1675184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FBCC8-CCCC-4FBB-98CE-82861EC03F93}"/>
              </a:ext>
            </a:extLst>
          </p:cNvPr>
          <p:cNvSpPr txBox="1"/>
          <p:nvPr/>
        </p:nvSpPr>
        <p:spPr>
          <a:xfrm>
            <a:off x="4705567" y="570994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BE3C1-560C-4EF3-9CA2-197E441F8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55" y="4929651"/>
            <a:ext cx="780290" cy="780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17820-0DCD-4628-92E4-44C5ED4A2D6B}"/>
              </a:ext>
            </a:extLst>
          </p:cNvPr>
          <p:cNvSpPr txBox="1"/>
          <p:nvPr/>
        </p:nvSpPr>
        <p:spPr>
          <a:xfrm>
            <a:off x="8109857" y="4784586"/>
            <a:ext cx="3516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factor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threat detection</a:t>
            </a:r>
          </a:p>
        </p:txBody>
      </p:sp>
      <p:pic>
        <p:nvPicPr>
          <p:cNvPr id="9" name="Graphic 8" descr="Children">
            <a:extLst>
              <a:ext uri="{FF2B5EF4-FFF2-40B4-BE49-F238E27FC236}">
                <a16:creationId xmlns:a16="http://schemas.microsoft.com/office/drawing/2014/main" id="{A66D66BD-B72B-4A9C-8D4A-3501F082B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635" y="2724326"/>
            <a:ext cx="1226625" cy="12266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7C8C9D-1388-427B-8580-FFDCBCFC5A73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2416260" y="3337639"/>
            <a:ext cx="3068695" cy="198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037DF4-723D-4731-96CE-BCD7688976C0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1802948" y="2065329"/>
            <a:ext cx="3615524" cy="6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2B18C-5871-4A2F-92CA-D62841636525}"/>
              </a:ext>
            </a:extLst>
          </p:cNvPr>
          <p:cNvSpPr txBox="1"/>
          <p:nvPr/>
        </p:nvSpPr>
        <p:spPr>
          <a:xfrm rot="2005739">
            <a:off x="3003229" y="40277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076D6-467D-432B-BFD7-79F449C4F11C}"/>
              </a:ext>
            </a:extLst>
          </p:cNvPr>
          <p:cNvSpPr txBox="1"/>
          <p:nvPr/>
        </p:nvSpPr>
        <p:spPr>
          <a:xfrm rot="20995515">
            <a:off x="3277224" y="195931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30E48D-D93A-4325-B49B-DEBA80C300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95" y="1659387"/>
            <a:ext cx="780290" cy="780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024516-C5E7-4E84-A39A-1BFF0E03DAA1}"/>
              </a:ext>
            </a:extLst>
          </p:cNvPr>
          <p:cNvSpPr txBox="1"/>
          <p:nvPr/>
        </p:nvSpPr>
        <p:spPr>
          <a:xfrm>
            <a:off x="7010485" y="19118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19021F-1D6E-470A-B2C3-D63DA455F238}"/>
              </a:ext>
            </a:extLst>
          </p:cNvPr>
          <p:cNvSpPr txBox="1"/>
          <p:nvPr/>
        </p:nvSpPr>
        <p:spPr>
          <a:xfrm>
            <a:off x="5090270" y="247291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23785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D398A-8B04-4A7F-8151-529DD2D74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7F19F-ED0D-403E-A067-C18FE5E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Identity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0C2E3-D5B0-42CB-8616-B2C1CCE39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58" y="1392155"/>
            <a:ext cx="780290" cy="780290"/>
          </a:xfrm>
          <a:prstGeom prst="rect">
            <a:avLst/>
          </a:prstGeom>
        </p:spPr>
      </p:pic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233C5724-799A-471F-AA79-5F5BCB9DE1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114" y="1392155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DAB476-A00B-4A96-836F-54A76C6FDE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91" y="1459210"/>
            <a:ext cx="780290" cy="7802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205FB8-3A96-4951-8774-C0899FA8B6D8}"/>
              </a:ext>
            </a:extLst>
          </p:cNvPr>
          <p:cNvSpPr/>
          <p:nvPr/>
        </p:nvSpPr>
        <p:spPr>
          <a:xfrm>
            <a:off x="1817914" y="2536371"/>
            <a:ext cx="315686" cy="400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C6FE1-2495-44D4-9D43-B4B86F810409}"/>
              </a:ext>
            </a:extLst>
          </p:cNvPr>
          <p:cNvSpPr/>
          <p:nvPr/>
        </p:nvSpPr>
        <p:spPr>
          <a:xfrm>
            <a:off x="9243060" y="2536370"/>
            <a:ext cx="315686" cy="4002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E9A148-766F-413B-9459-FCE4BD40C97A}"/>
              </a:ext>
            </a:extLst>
          </p:cNvPr>
          <p:cNvSpPr/>
          <p:nvPr/>
        </p:nvSpPr>
        <p:spPr>
          <a:xfrm>
            <a:off x="5561293" y="3483429"/>
            <a:ext cx="315686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61096-EA85-4A64-8153-6D5AD2B80836}"/>
              </a:ext>
            </a:extLst>
          </p:cNvPr>
          <p:cNvCxnSpPr/>
          <p:nvPr/>
        </p:nvCxnSpPr>
        <p:spPr>
          <a:xfrm>
            <a:off x="2296886" y="2645229"/>
            <a:ext cx="6713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C7443B-ADE6-4342-9D47-81F303FDDD54}"/>
              </a:ext>
            </a:extLst>
          </p:cNvPr>
          <p:cNvCxnSpPr/>
          <p:nvPr/>
        </p:nvCxnSpPr>
        <p:spPr>
          <a:xfrm flipH="1">
            <a:off x="2296886" y="3048000"/>
            <a:ext cx="6713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3767E2-6EB2-4B16-B9D6-F7CA04AFE682}"/>
              </a:ext>
            </a:extLst>
          </p:cNvPr>
          <p:cNvCxnSpPr/>
          <p:nvPr/>
        </p:nvCxnSpPr>
        <p:spPr>
          <a:xfrm>
            <a:off x="2296886" y="3559629"/>
            <a:ext cx="3195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D5416E-0477-46E0-BB48-1BA7CEED2598}"/>
              </a:ext>
            </a:extLst>
          </p:cNvPr>
          <p:cNvCxnSpPr/>
          <p:nvPr/>
        </p:nvCxnSpPr>
        <p:spPr>
          <a:xfrm flipH="1">
            <a:off x="2296886" y="4005943"/>
            <a:ext cx="3195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FA8CE1-265E-43C2-8B2E-058644DD75C6}"/>
              </a:ext>
            </a:extLst>
          </p:cNvPr>
          <p:cNvCxnSpPr/>
          <p:nvPr/>
        </p:nvCxnSpPr>
        <p:spPr>
          <a:xfrm>
            <a:off x="2296886" y="4397829"/>
            <a:ext cx="3195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C4E5EE-1FC3-4310-8D9B-AD191AE332E6}"/>
              </a:ext>
            </a:extLst>
          </p:cNvPr>
          <p:cNvCxnSpPr/>
          <p:nvPr/>
        </p:nvCxnSpPr>
        <p:spPr>
          <a:xfrm flipH="1">
            <a:off x="2296886" y="4789714"/>
            <a:ext cx="3195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ACA7A9-6117-4238-95BF-37F9C8631904}"/>
              </a:ext>
            </a:extLst>
          </p:cNvPr>
          <p:cNvCxnSpPr>
            <a:cxnSpLocks/>
          </p:cNvCxnSpPr>
          <p:nvPr/>
        </p:nvCxnSpPr>
        <p:spPr>
          <a:xfrm>
            <a:off x="2296886" y="5649686"/>
            <a:ext cx="694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71A4D8-4146-4757-B673-D2E6739FFFD1}"/>
              </a:ext>
            </a:extLst>
          </p:cNvPr>
          <p:cNvCxnSpPr/>
          <p:nvPr/>
        </p:nvCxnSpPr>
        <p:spPr>
          <a:xfrm flipH="1">
            <a:off x="2296886" y="6074229"/>
            <a:ext cx="694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89C771-FCDF-44DF-A9E3-4EF6D3E34CA9}"/>
              </a:ext>
            </a:extLst>
          </p:cNvPr>
          <p:cNvSpPr txBox="1"/>
          <p:nvPr/>
        </p:nvSpPr>
        <p:spPr>
          <a:xfrm>
            <a:off x="4359075" y="2661949"/>
            <a:ext cx="347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1.Navigate to the Web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5B692-9DB8-4954-85F6-7CC6CC89D080}"/>
              </a:ext>
            </a:extLst>
          </p:cNvPr>
          <p:cNvSpPr txBox="1"/>
          <p:nvPr/>
        </p:nvSpPr>
        <p:spPr>
          <a:xfrm>
            <a:off x="3962400" y="3064719"/>
            <a:ext cx="436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Please authenticate at the AAD login page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B0029-DE5B-49A4-8709-2EC45B704B42}"/>
              </a:ext>
            </a:extLst>
          </p:cNvPr>
          <p:cNvSpPr txBox="1"/>
          <p:nvPr/>
        </p:nvSpPr>
        <p:spPr>
          <a:xfrm>
            <a:off x="2634343" y="3634733"/>
            <a:ext cx="265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Get AAD login 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EA9399-FA7F-4360-BD63-6110D8901BC8}"/>
              </a:ext>
            </a:extLst>
          </p:cNvPr>
          <p:cNvSpPr txBox="1"/>
          <p:nvPr/>
        </p:nvSpPr>
        <p:spPr>
          <a:xfrm>
            <a:off x="2634343" y="4472932"/>
            <a:ext cx="265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User authenticates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46ABE-FC9B-497E-ADE4-8CFCB3BB3953}"/>
              </a:ext>
            </a:extLst>
          </p:cNvPr>
          <p:cNvSpPr txBox="1"/>
          <p:nvPr/>
        </p:nvSpPr>
        <p:spPr>
          <a:xfrm>
            <a:off x="2661991" y="5724788"/>
            <a:ext cx="3847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 Send security token to the website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A1E083-A76E-45C0-AA8A-864F6DCD9115}"/>
              </a:ext>
            </a:extLst>
          </p:cNvPr>
          <p:cNvSpPr txBox="1"/>
          <p:nvPr/>
        </p:nvSpPr>
        <p:spPr>
          <a:xfrm>
            <a:off x="3712354" y="6160218"/>
            <a:ext cx="443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6. Website sets cookie to maintain session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4B288F-7862-4CB9-A251-CF59F026F173}"/>
              </a:ext>
            </a:extLst>
          </p:cNvPr>
          <p:cNvSpPr/>
          <p:nvPr/>
        </p:nvSpPr>
        <p:spPr>
          <a:xfrm>
            <a:off x="1415143" y="2306555"/>
            <a:ext cx="8860971" cy="264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administration is separated from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Development and maintenance are simpler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 and identities are 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applications can use the same AAD to enable SSO</a:t>
            </a:r>
          </a:p>
        </p:txBody>
      </p:sp>
    </p:spTree>
    <p:extLst>
      <p:ext uri="{BB962C8B-B14F-4D97-AF65-F5344CB8AC3E}">
        <p14:creationId xmlns:p14="http://schemas.microsoft.com/office/powerpoint/2010/main" val="37846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D065D-E301-4EDB-8BA0-27FAE81BC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27</a:t>
            </a:fld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3D1592-41FA-4D3C-8445-9A64264C74B3}"/>
              </a:ext>
            </a:extLst>
          </p:cNvPr>
          <p:cNvCxnSpPr/>
          <p:nvPr/>
        </p:nvCxnSpPr>
        <p:spPr>
          <a:xfrm>
            <a:off x="4499811" y="409074"/>
            <a:ext cx="0" cy="6143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lipboard">
            <a:extLst>
              <a:ext uri="{FF2B5EF4-FFF2-40B4-BE49-F238E27FC236}">
                <a16:creationId xmlns:a16="http://schemas.microsoft.com/office/drawing/2014/main" id="{8A9E5BD7-70A1-4FC0-B918-9EF280BA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26" y="2153653"/>
            <a:ext cx="2394284" cy="2394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480FD-AF59-40C1-9E54-3CFF0A58D5EB}"/>
              </a:ext>
            </a:extLst>
          </p:cNvPr>
          <p:cNvSpPr txBox="1"/>
          <p:nvPr/>
        </p:nvSpPr>
        <p:spPr>
          <a:xfrm>
            <a:off x="877302" y="1630433"/>
            <a:ext cx="195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247DF-9813-4199-9E97-5C2035A20C6C}"/>
              </a:ext>
            </a:extLst>
          </p:cNvPr>
          <p:cNvSpPr txBox="1"/>
          <p:nvPr/>
        </p:nvSpPr>
        <p:spPr>
          <a:xfrm>
            <a:off x="4719387" y="847150"/>
            <a:ext cx="632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Federated Identity 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Single sign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Easier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Apps are less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External identity provider is a critical </a:t>
            </a:r>
            <a:r>
              <a:rPr lang="en-US" sz="2800"/>
              <a:t>production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84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1A8EC-378E-4F68-AE2A-D9EAE41A0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F97DD-C023-44F6-8CA2-D0493AA4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904117"/>
          </a:xfrm>
        </p:spPr>
        <p:txBody>
          <a:bodyPr/>
          <a:lstStyle/>
          <a:p>
            <a:pPr algn="ctr"/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4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CD1E90-E23F-4C08-857A-AADBC8059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3E3C9-2DDE-4B9B-AC86-F00EB5AE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Design Patterns Matter</a:t>
            </a:r>
          </a:p>
        </p:txBody>
      </p:sp>
      <p:pic>
        <p:nvPicPr>
          <p:cNvPr id="5" name="Graphic 4" descr="Atom">
            <a:extLst>
              <a:ext uri="{FF2B5EF4-FFF2-40B4-BE49-F238E27FC236}">
                <a16:creationId xmlns:a16="http://schemas.microsoft.com/office/drawing/2014/main" id="{51F2815B-AB6D-4B05-B133-AD1A48D3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109" y="2025013"/>
            <a:ext cx="1856206" cy="1856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DD3E4-8300-4455-9F59-0F7FC024FD9E}"/>
              </a:ext>
            </a:extLst>
          </p:cNvPr>
          <p:cNvSpPr txBox="1"/>
          <p:nvPr/>
        </p:nvSpPr>
        <p:spPr>
          <a:xfrm>
            <a:off x="999995" y="4267470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solutions</a:t>
            </a:r>
            <a:br>
              <a:rPr lang="en-US" dirty="0"/>
            </a:br>
            <a:r>
              <a:rPr lang="en-US" dirty="0"/>
              <a:t>Consider all caveats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4FF76-1922-4F1E-AE1E-7A1D1424D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31" y="1738094"/>
            <a:ext cx="2143125" cy="2143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5CA4A-6734-488E-98D7-BBBBAE9F4133}"/>
              </a:ext>
            </a:extLst>
          </p:cNvPr>
          <p:cNvSpPr txBox="1"/>
          <p:nvPr/>
        </p:nvSpPr>
        <p:spPr>
          <a:xfrm>
            <a:off x="4716379" y="452755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Inspire design thinking</a:t>
            </a:r>
          </a:p>
        </p:txBody>
      </p:sp>
      <p:pic>
        <p:nvPicPr>
          <p:cNvPr id="11" name="Graphic 10" descr="Grinning Face with No Fill">
            <a:extLst>
              <a:ext uri="{FF2B5EF4-FFF2-40B4-BE49-F238E27FC236}">
                <a16:creationId xmlns:a16="http://schemas.microsoft.com/office/drawing/2014/main" id="{D748207C-C03D-4809-979F-D08129606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2025013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8F41A3-5952-4D59-B101-6282A1E3734F}"/>
              </a:ext>
            </a:extLst>
          </p:cNvPr>
          <p:cNvSpPr txBox="1"/>
          <p:nvPr/>
        </p:nvSpPr>
        <p:spPr>
          <a:xfrm>
            <a:off x="8979901" y="4300110"/>
            <a:ext cx="200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Practices</a:t>
            </a:r>
          </a:p>
          <a:p>
            <a:pPr algn="ctr"/>
            <a:r>
              <a:rPr lang="en-US" dirty="0"/>
              <a:t>Better software</a:t>
            </a:r>
          </a:p>
        </p:txBody>
      </p:sp>
    </p:spTree>
    <p:extLst>
      <p:ext uri="{BB962C8B-B14F-4D97-AF65-F5344CB8AC3E}">
        <p14:creationId xmlns:p14="http://schemas.microsoft.com/office/powerpoint/2010/main" val="37954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E0D0E5-8E3E-475D-A732-91C189B4A0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669262"/>
              </p:ext>
            </p:extLst>
          </p:nvPr>
        </p:nvGraphicFramePr>
        <p:xfrm>
          <a:off x="838200" y="1487488"/>
          <a:ext cx="10515600" cy="468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D5059-1763-4C4E-B85F-D1BF28637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AB8F15-5E1D-4D0D-8FC8-26142D0B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Design Patterns for Azure</a:t>
            </a:r>
          </a:p>
        </p:txBody>
      </p:sp>
    </p:spTree>
    <p:extLst>
      <p:ext uri="{BB962C8B-B14F-4D97-AF65-F5344CB8AC3E}">
        <p14:creationId xmlns:p14="http://schemas.microsoft.com/office/powerpoint/2010/main" val="208326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E5E5D-2AD6-40D6-BE16-0589F6C6D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5</a:t>
            </a:fld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31AFAB-7084-48EF-99BC-6D42434EE2E9}"/>
              </a:ext>
            </a:extLst>
          </p:cNvPr>
          <p:cNvCxnSpPr/>
          <p:nvPr/>
        </p:nvCxnSpPr>
        <p:spPr>
          <a:xfrm>
            <a:off x="5702968" y="481263"/>
            <a:ext cx="0" cy="5654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B4CB420-F940-411D-945D-EA05C1A17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308" y="1637738"/>
            <a:ext cx="3341892" cy="3341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5BCF1-0DC0-4AC5-891A-BD16EE0274EF}"/>
              </a:ext>
            </a:extLst>
          </p:cNvPr>
          <p:cNvSpPr txBox="1"/>
          <p:nvPr/>
        </p:nvSpPr>
        <p:spPr>
          <a:xfrm>
            <a:off x="938462" y="1637738"/>
            <a:ext cx="4314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Problems to be 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to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Things to consider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Usage of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 of the solution</a:t>
            </a:r>
          </a:p>
        </p:txBody>
      </p:sp>
    </p:spTree>
    <p:extLst>
      <p:ext uri="{BB962C8B-B14F-4D97-AF65-F5344CB8AC3E}">
        <p14:creationId xmlns:p14="http://schemas.microsoft.com/office/powerpoint/2010/main" val="333225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280B0-15C0-4370-BED2-8C6ED35E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the configuration</a:t>
            </a:r>
          </a:p>
          <a:p>
            <a:r>
              <a:rPr lang="en-US" dirty="0"/>
              <a:t>How to solve it </a:t>
            </a:r>
          </a:p>
          <a:p>
            <a:r>
              <a:rPr lang="en-US" dirty="0"/>
              <a:t>Considerations </a:t>
            </a:r>
          </a:p>
          <a:p>
            <a:r>
              <a:rPr lang="en-US" dirty="0"/>
              <a:t>When to use the pattern and when not to </a:t>
            </a:r>
          </a:p>
          <a:p>
            <a:r>
              <a:rPr lang="en-US" dirty="0"/>
              <a:t>Example of the pattern in Azure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E3BA-CFEC-4854-9234-05C680B34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57E46-06DC-4EBE-846F-3E95A25F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External Configuration System Pattern</a:t>
            </a:r>
          </a:p>
        </p:txBody>
      </p:sp>
    </p:spTree>
    <p:extLst>
      <p:ext uri="{BB962C8B-B14F-4D97-AF65-F5344CB8AC3E}">
        <p14:creationId xmlns:p14="http://schemas.microsoft.com/office/powerpoint/2010/main" val="174429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AA01D-AB32-45E7-9200-E3D73A394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8BC242-557A-4319-BA02-34345890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to be solved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0229D-F306-441F-A0BE-6EF1E3CDB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45" y="2655989"/>
            <a:ext cx="1737360" cy="173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4EDEB-7791-43D2-BE99-9DE7BEC9A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9" y="1269242"/>
            <a:ext cx="1737360" cy="173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2EA0F-A3ED-46D4-BB8F-CA625C3BC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40" y="1430182"/>
            <a:ext cx="1737360" cy="1737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047F0A-01DB-4FCF-80AD-3A85E4110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9" y="4143354"/>
            <a:ext cx="1737360" cy="1737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40E5D-3620-40F0-9ABD-4FE71C22B8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25" y="4143354"/>
            <a:ext cx="1737360" cy="1737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09207-C574-4EF3-B742-747920318AD5}"/>
              </a:ext>
            </a:extLst>
          </p:cNvPr>
          <p:cNvSpPr txBox="1"/>
          <p:nvPr/>
        </p:nvSpPr>
        <p:spPr>
          <a:xfrm>
            <a:off x="1932094" y="298287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Cache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5B7C8-CD6B-41F7-A4EE-60AFBE4D174C}"/>
              </a:ext>
            </a:extLst>
          </p:cNvPr>
          <p:cNvSpPr txBox="1"/>
          <p:nvPr/>
        </p:nvSpPr>
        <p:spPr>
          <a:xfrm>
            <a:off x="1687482" y="569604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F61EE-E6C4-44DD-AB61-8E41EE8BFF11}"/>
              </a:ext>
            </a:extLst>
          </p:cNvPr>
          <p:cNvSpPr txBox="1"/>
          <p:nvPr/>
        </p:nvSpPr>
        <p:spPr>
          <a:xfrm>
            <a:off x="5964814" y="439334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E816A6-79F0-4081-A382-7A70F1EC28C3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3208099" y="2137922"/>
            <a:ext cx="2555846" cy="13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9F1A18-0884-4571-8AAB-8D1C9639D09A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7501305" y="2298862"/>
            <a:ext cx="2115135" cy="122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9D7884-DDBD-4ADF-A632-25600DFB3AF6}"/>
              </a:ext>
            </a:extLst>
          </p:cNvPr>
          <p:cNvSpPr txBox="1"/>
          <p:nvPr/>
        </p:nvSpPr>
        <p:spPr>
          <a:xfrm>
            <a:off x="9982200" y="316855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D7E64F-CF4C-4554-A2B3-21730BA5AD22}"/>
              </a:ext>
            </a:extLst>
          </p:cNvPr>
          <p:cNvSpPr txBox="1"/>
          <p:nvPr/>
        </p:nvSpPr>
        <p:spPr>
          <a:xfrm>
            <a:off x="10037775" y="598752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D93D0-5427-4973-B4D2-D70D131D1E27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3208099" y="3524669"/>
            <a:ext cx="2555846" cy="148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F07DF5-7CA9-4CD5-BEBF-DABCAD807BFB}"/>
              </a:ext>
            </a:extLst>
          </p:cNvPr>
          <p:cNvCxnSpPr>
            <a:stCxn id="14" idx="1"/>
            <a:endCxn id="6" idx="3"/>
          </p:cNvCxnSpPr>
          <p:nvPr/>
        </p:nvCxnSpPr>
        <p:spPr>
          <a:xfrm flipH="1" flipV="1">
            <a:off x="7501305" y="3524669"/>
            <a:ext cx="2238620" cy="148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01F75-BB42-4BC5-A2EC-86F8A2E5B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939097-89D9-4089-89AB-8FCBBFFF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1AA80-7FEA-4634-A516-22D8A1299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99" y="3032506"/>
            <a:ext cx="780290" cy="780290"/>
          </a:xfrm>
          <a:prstGeom prst="rect">
            <a:avLst/>
          </a:prstGeom>
        </p:spPr>
      </p:pic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61A1D11A-0DEC-439C-9E0A-28C854003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4864" y="238266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B34EB-9BCC-478D-AE51-9D87D2D1DC6B}"/>
              </a:ext>
            </a:extLst>
          </p:cNvPr>
          <p:cNvSpPr txBox="1"/>
          <p:nvPr/>
        </p:nvSpPr>
        <p:spPr>
          <a:xfrm>
            <a:off x="2137994" y="327132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Web.config</a:t>
            </a:r>
            <a:endParaRPr lang="en-US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DE5F38B7-C07C-476D-A0CD-233CDBB7E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6629" y="181648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F87E41-8C49-4EDF-AE54-27BAE33693E8}"/>
              </a:ext>
            </a:extLst>
          </p:cNvPr>
          <p:cNvSpPr txBox="1"/>
          <p:nvPr/>
        </p:nvSpPr>
        <p:spPr>
          <a:xfrm>
            <a:off x="2835620" y="26793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App.json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E896B-78A8-41EF-A7B0-9D0BBF093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794" y="1450759"/>
            <a:ext cx="5731011" cy="1045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82250-71A4-4C52-8818-E1BC508A8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236" y="3271322"/>
            <a:ext cx="7651764" cy="13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3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189EB6-8338-4D9F-ABD3-EFE6414D01A0}"/>
              </a:ext>
            </a:extLst>
          </p:cNvPr>
          <p:cNvSpPr/>
          <p:nvPr/>
        </p:nvSpPr>
        <p:spPr>
          <a:xfrm>
            <a:off x="453500" y="2954933"/>
            <a:ext cx="9909700" cy="1634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6B39DC-D177-4089-802C-E75ADCB7C6AB}"/>
              </a:ext>
            </a:extLst>
          </p:cNvPr>
          <p:cNvSpPr/>
          <p:nvPr/>
        </p:nvSpPr>
        <p:spPr>
          <a:xfrm>
            <a:off x="453500" y="1506071"/>
            <a:ext cx="9909700" cy="14488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34242-8E05-4D74-8CE1-ADFFE5AD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54F0A-9D75-4DF7-9884-C088B396C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07" y="3364200"/>
            <a:ext cx="780290" cy="78029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B0B85613-0A56-4453-A493-C6F789E19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3897" y="171522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EF088-E2BC-4E68-A4FE-38D81BC94F3C}"/>
              </a:ext>
            </a:extLst>
          </p:cNvPr>
          <p:cNvSpPr txBox="1"/>
          <p:nvPr/>
        </p:nvSpPr>
        <p:spPr>
          <a:xfrm>
            <a:off x="3075107" y="2585601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Web.config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B3E11-6944-4391-8DE0-13D50C44C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04" y="3270266"/>
            <a:ext cx="780290" cy="780290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3A3D801D-FECC-4D09-8E12-1269CB42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635" y="164169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33811-B1B6-4AAD-B800-28D967FDA54A}"/>
              </a:ext>
            </a:extLst>
          </p:cNvPr>
          <p:cNvSpPr txBox="1"/>
          <p:nvPr/>
        </p:nvSpPr>
        <p:spPr>
          <a:xfrm>
            <a:off x="5480694" y="2511041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Web.config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0B759-60BD-4489-A182-A28012CDE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01" y="3314347"/>
            <a:ext cx="780290" cy="780290"/>
          </a:xfrm>
          <a:prstGeom prst="rect">
            <a:avLst/>
          </a:prstGeom>
        </p:spPr>
      </p:pic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7DE81015-11DF-42E8-8D96-B206141C5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5432" y="167120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2F9FBF-7052-418E-95CA-627071E974C4}"/>
              </a:ext>
            </a:extLst>
          </p:cNvPr>
          <p:cNvSpPr txBox="1"/>
          <p:nvPr/>
        </p:nvSpPr>
        <p:spPr>
          <a:xfrm>
            <a:off x="8027510" y="2518546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Web.config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B79117-C761-47BD-892E-83764ADA6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141" y="4915234"/>
            <a:ext cx="7651764" cy="1356265"/>
          </a:xfrm>
          <a:prstGeom prst="rect">
            <a:avLst/>
          </a:prstGeom>
        </p:spPr>
      </p:pic>
      <p:pic>
        <p:nvPicPr>
          <p:cNvPr id="15" name="Graphic 14" descr="Man">
            <a:extLst>
              <a:ext uri="{FF2B5EF4-FFF2-40B4-BE49-F238E27FC236}">
                <a16:creationId xmlns:a16="http://schemas.microsoft.com/office/drawing/2014/main" id="{DE31FE55-1A25-46D3-98BC-6BAE1F6EB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00" y="1715228"/>
            <a:ext cx="914400" cy="914400"/>
          </a:xfrm>
          <a:prstGeom prst="rect">
            <a:avLst/>
          </a:prstGeom>
        </p:spPr>
      </p:pic>
      <p:pic>
        <p:nvPicPr>
          <p:cNvPr id="16" name="Graphic 15" descr="Woman">
            <a:extLst>
              <a:ext uri="{FF2B5EF4-FFF2-40B4-BE49-F238E27FC236}">
                <a16:creationId xmlns:a16="http://schemas.microsoft.com/office/drawing/2014/main" id="{E51D2EA2-09D2-4FB3-89CC-70B8D2AE1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500" y="3297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7" grpId="0"/>
      <p:bldP spid="10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7F3881-6EB3-4E38-8DD5-FEAF14887EA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677</Words>
  <Application>Microsoft Office PowerPoint</Application>
  <PresentationFormat>Widescreen</PresentationFormat>
  <Paragraphs>228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Lato</vt:lpstr>
      <vt:lpstr>Montserrat</vt:lpstr>
      <vt:lpstr>Arial</vt:lpstr>
      <vt:lpstr>Segoe UI</vt:lpstr>
      <vt:lpstr>Office Theme</vt:lpstr>
      <vt:lpstr>PowerPoint Presentation</vt:lpstr>
      <vt:lpstr>PowerPoint Presentation</vt:lpstr>
      <vt:lpstr>Why Design Patterns Matter</vt:lpstr>
      <vt:lpstr>Cloud Design Patterns for Azure</vt:lpstr>
      <vt:lpstr>PowerPoint Presentation</vt:lpstr>
      <vt:lpstr>External Configuration System Pattern</vt:lpstr>
      <vt:lpstr>Problem to be solved</vt:lpstr>
      <vt:lpstr>The problem with Configuration</vt:lpstr>
      <vt:lpstr>The problem with the configuration</vt:lpstr>
      <vt:lpstr>The problem with configuration</vt:lpstr>
      <vt:lpstr>The External Configuration System Pattern</vt:lpstr>
      <vt:lpstr>When to use this pattern</vt:lpstr>
      <vt:lpstr>When Not to Use this pattern</vt:lpstr>
      <vt:lpstr>External Configuration System Example</vt:lpstr>
      <vt:lpstr>PowerPoint Presentation</vt:lpstr>
      <vt:lpstr>Federated Identity Pattern</vt:lpstr>
      <vt:lpstr>Introduction</vt:lpstr>
      <vt:lpstr>The problem with Identity and Authentication</vt:lpstr>
      <vt:lpstr>The Problem with Identity and Authentication</vt:lpstr>
      <vt:lpstr>The problem with Identity and Authentication</vt:lpstr>
      <vt:lpstr>The solution to the problem</vt:lpstr>
      <vt:lpstr>PowerPoint Presentation</vt:lpstr>
      <vt:lpstr>When to use this pattern</vt:lpstr>
      <vt:lpstr>When not to use</vt:lpstr>
      <vt:lpstr>An example of the solution</vt:lpstr>
      <vt:lpstr>Federated Identity Example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Umamaheswaran Manivannan</cp:lastModifiedBy>
  <cp:revision>198</cp:revision>
  <dcterms:created xsi:type="dcterms:W3CDTF">2016-04-19T12:30:53Z</dcterms:created>
  <dcterms:modified xsi:type="dcterms:W3CDTF">2017-11-02T10:40:42Z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